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layfair Display Semi Bold"/>
      <p:regular r:id="rId17"/>
    </p:embeddedFont>
    <p:embeddedFont>
      <p:font typeface="Playfair Display Semi Bold"/>
      <p:regular r:id="rId18"/>
    </p:embeddedFont>
    <p:embeddedFont>
      <p:font typeface="Playfair Display Semi Bold"/>
      <p:regular r:id="rId19"/>
    </p:embeddedFont>
    <p:embeddedFont>
      <p:font typeface="Playfair Display Semi Bold"/>
      <p:regular r:id="rId20"/>
    </p:embeddedFont>
    <p:embeddedFont>
      <p:font typeface="Public Sans"/>
      <p:regular r:id="rId21"/>
    </p:embeddedFont>
    <p:embeddedFont>
      <p:font typeface="Public Sans"/>
      <p:regular r:id="rId22"/>
    </p:embeddedFont>
    <p:embeddedFont>
      <p:font typeface="Public Sans"/>
      <p:regular r:id="rId23"/>
    </p:embeddedFont>
    <p:embeddedFont>
      <p:font typeface="Public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3-2.png>
</file>

<file path=ppt/media/image-3-3.svg>
</file>

<file path=ppt/media/image-3-4.png>
</file>

<file path=ppt/media/image-3-5.svg>
</file>

<file path=ppt/media/image-3-6.png>
</file>

<file path=ppt/media/image-3-7.svg>
</file>

<file path=ppt/media/image-4-1.png>
</file>

<file path=ppt/media/image-5-1.png>
</file>

<file path=ppt/media/image-6-1.png>
</file>

<file path=ppt/media/image-7-1.png>
</file>

<file path=ppt/media/image-7-10.png>
</file>

<file path=ppt/media/image-7-11.png>
</file>

<file path=ppt/media/image-7-12.svg>
</file>

<file path=ppt/media/image-7-13.png>
</file>

<file path=ppt/media/image-7-14.png>
</file>

<file path=ppt/media/image-7-15.svg>
</file>

<file path=ppt/media/image-7-2.png>
</file>

<file path=ppt/media/image-7-3.svg>
</file>

<file path=ppt/media/image-7-4.png>
</file>

<file path=ppt/media/image-7-5.png>
</file>

<file path=ppt/media/image-7-6.svg>
</file>

<file path=ppt/media/image-7-7.png>
</file>

<file path=ppt/media/image-7-8.png>
</file>

<file path=ppt/media/image-7-9.sv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6"/>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svg"/><Relationship Id="rId4" Type="http://schemas.openxmlformats.org/officeDocument/2006/relationships/image" Target="../media/image-3-4.png"/><Relationship Id="rId5" Type="http://schemas.openxmlformats.org/officeDocument/2006/relationships/image" Target="../media/image-3-5.svg"/><Relationship Id="rId6" Type="http://schemas.openxmlformats.org/officeDocument/2006/relationships/image" Target="../media/image-3-6.png"/><Relationship Id="rId7" Type="http://schemas.openxmlformats.org/officeDocument/2006/relationships/image" Target="../media/image-3-7.svg"/><Relationship Id="rId8" Type="http://schemas.openxmlformats.org/officeDocument/2006/relationships/slideLayout" Target="../slideLayouts/slideLayout4.xml"/><Relationship Id="rId9"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sv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svg"/><Relationship Id="rId7" Type="http://schemas.openxmlformats.org/officeDocument/2006/relationships/image" Target="../media/image-7-7.png"/><Relationship Id="rId8" Type="http://schemas.openxmlformats.org/officeDocument/2006/relationships/image" Target="../media/image-7-8.png"/><Relationship Id="rId9" Type="http://schemas.openxmlformats.org/officeDocument/2006/relationships/image" Target="../media/image-7-9.svg"/><Relationship Id="rId10" Type="http://schemas.openxmlformats.org/officeDocument/2006/relationships/image" Target="../media/image-7-10.png"/><Relationship Id="rId11" Type="http://schemas.openxmlformats.org/officeDocument/2006/relationships/image" Target="../media/image-7-11.png"/><Relationship Id="rId12" Type="http://schemas.openxmlformats.org/officeDocument/2006/relationships/image" Target="../media/image-7-12.svg"/><Relationship Id="rId13" Type="http://schemas.openxmlformats.org/officeDocument/2006/relationships/image" Target="../media/image-7-13.png"/><Relationship Id="rId14" Type="http://schemas.openxmlformats.org/officeDocument/2006/relationships/image" Target="../media/image-7-14.png"/><Relationship Id="rId15" Type="http://schemas.openxmlformats.org/officeDocument/2006/relationships/image" Target="../media/image-7-15.svg"/><Relationship Id="rId16" Type="http://schemas.openxmlformats.org/officeDocument/2006/relationships/slideLayout" Target="../slideLayouts/slideLayout8.xml"/><Relationship Id="rId1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595360" y="0"/>
            <a:ext cx="603504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4B6981"/>
                </a:solidFill>
                <a:latin typeface="Playfair Display Semi Bold" pitchFamily="34" charset="0"/>
                <a:ea typeface="Playfair Display Semi Bold" pitchFamily="34" charset="-122"/>
                <a:cs typeface="Playfair Display Semi Bold" pitchFamily="34" charset="-120"/>
              </a:rPr>
              <a:t>Sharq pedagogik ta'limotida ta'limiy-axloqiy qarashlar</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Sharq pedagogik an'analarida ta'lim va axloq ming yillar davomida bir-biri bilan uzviy bog'langan holda rivojlangan. Bu ta'limotlarning asosiy maqsadi — insonning aqliy, ma'naviy va axloqiy kamolotini to'liq ta'minlash orqali uyg'un shaxs shakllantirishdir.</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6035040" cy="8229600"/>
          </a:xfrm>
          <a:prstGeom prst="rect">
            <a:avLst/>
          </a:prstGeom>
        </p:spPr>
      </p:pic>
      <p:sp>
        <p:nvSpPr>
          <p:cNvPr id="3" name="Text 0"/>
          <p:cNvSpPr/>
          <p:nvPr/>
        </p:nvSpPr>
        <p:spPr>
          <a:xfrm>
            <a:off x="6260902" y="608886"/>
            <a:ext cx="7594997" cy="954286"/>
          </a:xfrm>
          <a:prstGeom prst="rect">
            <a:avLst/>
          </a:prstGeom>
          <a:noFill/>
          <a:ln/>
        </p:spPr>
        <p:txBody>
          <a:bodyPr wrap="none" lIns="0" tIns="0" rIns="0" bIns="0" rtlCol="0" anchor="t"/>
          <a:lstStyle/>
          <a:p>
            <a:pPr algn="l" indent="0" marL="0">
              <a:lnSpc>
                <a:spcPts val="7500"/>
              </a:lnSpc>
              <a:buNone/>
            </a:pPr>
            <a:r>
              <a:rPr lang="en-US" sz="6000" dirty="0">
                <a:solidFill>
                  <a:srgbClr val="4B6981"/>
                </a:solidFill>
                <a:latin typeface="Playfair Display Semi Bold" pitchFamily="34" charset="0"/>
                <a:ea typeface="Playfair Display Semi Bold" pitchFamily="34" charset="-122"/>
                <a:cs typeface="Playfair Display Semi Bold" pitchFamily="34" charset="-120"/>
              </a:rPr>
              <a:t>Xulosa</a:t>
            </a:r>
            <a:endParaRPr lang="en-US" sz="6000" dirty="0"/>
          </a:p>
        </p:txBody>
      </p:sp>
      <p:sp>
        <p:nvSpPr>
          <p:cNvPr id="4" name="Shape 1"/>
          <p:cNvSpPr/>
          <p:nvPr/>
        </p:nvSpPr>
        <p:spPr>
          <a:xfrm>
            <a:off x="6260902" y="1894999"/>
            <a:ext cx="3686889" cy="3460433"/>
          </a:xfrm>
          <a:prstGeom prst="roundRect">
            <a:avLst>
              <a:gd name="adj" fmla="val 2686"/>
            </a:avLst>
          </a:prstGeom>
          <a:solidFill>
            <a:srgbClr val="FFFAF6"/>
          </a:solidFill>
          <a:ln w="30480">
            <a:solidFill>
              <a:srgbClr val="E1C2C2"/>
            </a:solidFill>
            <a:prstDash val="solid"/>
          </a:ln>
          <a:effectLst>
            <a:outerShdw sx="100000" sy="100000" kx="0" ky="0" algn="bl" rotWithShape="0" blurRad="0" dist="20320" dir="2700000">
              <a:srgbClr val="e1c2c2">
                <a:alpha val="100000"/>
              </a:srgbClr>
            </a:outerShdw>
          </a:effectLst>
        </p:spPr>
      </p:sp>
      <p:sp>
        <p:nvSpPr>
          <p:cNvPr id="5" name="Text 2"/>
          <p:cNvSpPr/>
          <p:nvPr/>
        </p:nvSpPr>
        <p:spPr>
          <a:xfrm>
            <a:off x="6512600" y="2146697"/>
            <a:ext cx="2795468" cy="345638"/>
          </a:xfrm>
          <a:prstGeom prst="rect">
            <a:avLst/>
          </a:prstGeom>
          <a:noFill/>
          <a:ln/>
        </p:spPr>
        <p:txBody>
          <a:bodyPr wrap="none" lIns="0" tIns="0" rIns="0" bIns="0" rtlCol="0" anchor="t"/>
          <a:lstStyle/>
          <a:p>
            <a:pPr algn="l" indent="0" marL="0">
              <a:lnSpc>
                <a:spcPts val="2700"/>
              </a:lnSpc>
              <a:buNone/>
            </a:pPr>
            <a:r>
              <a:rPr lang="en-US" sz="2150" dirty="0">
                <a:solidFill>
                  <a:srgbClr val="6F655D"/>
                </a:solidFill>
                <a:latin typeface="Playfair Display Semi Bold" pitchFamily="34" charset="0"/>
                <a:ea typeface="Playfair Display Semi Bold" pitchFamily="34" charset="-122"/>
                <a:cs typeface="Playfair Display Semi Bold" pitchFamily="34" charset="-120"/>
              </a:rPr>
              <a:t>Ta'lim va axloq birligи</a:t>
            </a:r>
            <a:endParaRPr lang="en-US" sz="2150" dirty="0"/>
          </a:p>
        </p:txBody>
      </p:sp>
      <p:sp>
        <p:nvSpPr>
          <p:cNvPr id="6" name="Text 3"/>
          <p:cNvSpPr/>
          <p:nvPr/>
        </p:nvSpPr>
        <p:spPr>
          <a:xfrm>
            <a:off x="6512600" y="2625090"/>
            <a:ext cx="3183493" cy="2124551"/>
          </a:xfrm>
          <a:prstGeom prst="rect">
            <a:avLst/>
          </a:prstGeom>
          <a:noFill/>
          <a:ln/>
        </p:spPr>
        <p:txBody>
          <a:bodyPr wrap="square" lIns="0" tIns="0" rIns="0" bIns="0" rtlCol="0" anchor="t"/>
          <a:lstStyle/>
          <a:p>
            <a:pPr algn="l" indent="0" marL="0">
              <a:lnSpc>
                <a:spcPts val="2750"/>
              </a:lnSpc>
              <a:buNone/>
            </a:pPr>
            <a:r>
              <a:rPr lang="en-US" sz="1700" dirty="0">
                <a:solidFill>
                  <a:srgbClr val="6F655D"/>
                </a:solidFill>
                <a:latin typeface="Public Sans" pitchFamily="34" charset="0"/>
                <a:ea typeface="Public Sans" pitchFamily="34" charset="-122"/>
                <a:cs typeface="Public Sans" pitchFamily="34" charset="-120"/>
              </a:rPr>
              <a:t>Sharq pedagogik ta'limoti ming yillar davomida ta'lim va axloqni bir butun, bir-biridan ajralmas jarayon sifatida rivojlantirgan va bu yondashuv o'z qiymatini yo'qotmagan</a:t>
            </a:r>
            <a:endParaRPr lang="en-US" sz="1700" dirty="0"/>
          </a:p>
        </p:txBody>
      </p:sp>
      <p:sp>
        <p:nvSpPr>
          <p:cNvPr id="7" name="Shape 4"/>
          <p:cNvSpPr/>
          <p:nvPr/>
        </p:nvSpPr>
        <p:spPr>
          <a:xfrm>
            <a:off x="10169009" y="1894999"/>
            <a:ext cx="3686889" cy="3460433"/>
          </a:xfrm>
          <a:prstGeom prst="roundRect">
            <a:avLst>
              <a:gd name="adj" fmla="val 2686"/>
            </a:avLst>
          </a:prstGeom>
          <a:solidFill>
            <a:srgbClr val="FFFAF6"/>
          </a:solidFill>
          <a:ln w="30480">
            <a:solidFill>
              <a:srgbClr val="CCC4EC"/>
            </a:solidFill>
            <a:prstDash val="solid"/>
          </a:ln>
          <a:effectLst>
            <a:outerShdw sx="100000" sy="100000" kx="0" ky="0" algn="bl" rotWithShape="0" blurRad="0" dist="20320" dir="2700000">
              <a:srgbClr val="ccc4ec">
                <a:alpha val="100000"/>
              </a:srgbClr>
            </a:outerShdw>
          </a:effectLst>
        </p:spPr>
      </p:sp>
      <p:sp>
        <p:nvSpPr>
          <p:cNvPr id="8" name="Text 5"/>
          <p:cNvSpPr/>
          <p:nvPr/>
        </p:nvSpPr>
        <p:spPr>
          <a:xfrm>
            <a:off x="10420707" y="2146697"/>
            <a:ext cx="2766179" cy="345638"/>
          </a:xfrm>
          <a:prstGeom prst="rect">
            <a:avLst/>
          </a:prstGeom>
          <a:noFill/>
          <a:ln/>
        </p:spPr>
        <p:txBody>
          <a:bodyPr wrap="none" lIns="0" tIns="0" rIns="0" bIns="0" rtlCol="0" anchor="t"/>
          <a:lstStyle/>
          <a:p>
            <a:pPr algn="l" indent="0" marL="0">
              <a:lnSpc>
                <a:spcPts val="2700"/>
              </a:lnSpc>
              <a:buNone/>
            </a:pPr>
            <a:r>
              <a:rPr lang="en-US" sz="2150" dirty="0">
                <a:solidFill>
                  <a:srgbClr val="6F655D"/>
                </a:solidFill>
                <a:latin typeface="Playfair Display Semi Bold" pitchFamily="34" charset="0"/>
                <a:ea typeface="Playfair Display Semi Bold" pitchFamily="34" charset="-122"/>
                <a:cs typeface="Playfair Display Semi Bold" pitchFamily="34" charset="-120"/>
              </a:rPr>
              <a:t>Dolzarb qadriyatlar</a:t>
            </a:r>
            <a:endParaRPr lang="en-US" sz="2150" dirty="0"/>
          </a:p>
        </p:txBody>
      </p:sp>
      <p:sp>
        <p:nvSpPr>
          <p:cNvPr id="9" name="Text 6"/>
          <p:cNvSpPr/>
          <p:nvPr/>
        </p:nvSpPr>
        <p:spPr>
          <a:xfrm>
            <a:off x="10420707" y="2625090"/>
            <a:ext cx="3183493" cy="2478643"/>
          </a:xfrm>
          <a:prstGeom prst="rect">
            <a:avLst/>
          </a:prstGeom>
          <a:noFill/>
          <a:ln/>
        </p:spPr>
        <p:txBody>
          <a:bodyPr wrap="square" lIns="0" tIns="0" rIns="0" bIns="0" rtlCol="0" anchor="t"/>
          <a:lstStyle/>
          <a:p>
            <a:pPr algn="l" indent="0" marL="0">
              <a:lnSpc>
                <a:spcPts val="2750"/>
              </a:lnSpc>
              <a:buNone/>
            </a:pPr>
            <a:r>
              <a:rPr lang="en-US" sz="1700" dirty="0">
                <a:solidFill>
                  <a:srgbClr val="6F655D"/>
                </a:solidFill>
                <a:latin typeface="Public Sans" pitchFamily="34" charset="0"/>
                <a:ea typeface="Public Sans" pitchFamily="34" charset="-122"/>
                <a:cs typeface="Public Sans" pitchFamily="34" charset="-120"/>
              </a:rPr>
              <a:t>Buyuk mutafakkirlarimiz — Al-Farobi, Ibn Sino va boshqalarning pedagogik qarashlari bugungi kunda ham zamonaviy ta'lim tizimida muhim asos bo'lib xizmat qilmoqda</a:t>
            </a:r>
            <a:endParaRPr lang="en-US" sz="1700" dirty="0"/>
          </a:p>
        </p:txBody>
      </p:sp>
      <p:sp>
        <p:nvSpPr>
          <p:cNvPr id="10" name="Shape 7"/>
          <p:cNvSpPr/>
          <p:nvPr/>
        </p:nvSpPr>
        <p:spPr>
          <a:xfrm>
            <a:off x="6260902" y="5576649"/>
            <a:ext cx="7594997" cy="2044065"/>
          </a:xfrm>
          <a:prstGeom prst="roundRect">
            <a:avLst>
              <a:gd name="adj" fmla="val 4547"/>
            </a:avLst>
          </a:prstGeom>
          <a:solidFill>
            <a:srgbClr val="FFFAF6"/>
          </a:solidFill>
          <a:ln w="30480">
            <a:solidFill>
              <a:srgbClr val="B4DAE4"/>
            </a:solidFill>
            <a:prstDash val="solid"/>
          </a:ln>
          <a:effectLst>
            <a:outerShdw sx="100000" sy="100000" kx="0" ky="0" algn="bl" rotWithShape="0" blurRad="0" dist="20320" dir="2700000">
              <a:srgbClr val="b4dae4">
                <a:alpha val="100000"/>
              </a:srgbClr>
            </a:outerShdw>
          </a:effectLst>
        </p:spPr>
      </p:sp>
      <p:sp>
        <p:nvSpPr>
          <p:cNvPr id="11" name="Text 8"/>
          <p:cNvSpPr/>
          <p:nvPr/>
        </p:nvSpPr>
        <p:spPr>
          <a:xfrm>
            <a:off x="6512600" y="5828348"/>
            <a:ext cx="3281482" cy="345638"/>
          </a:xfrm>
          <a:prstGeom prst="rect">
            <a:avLst/>
          </a:prstGeom>
          <a:noFill/>
          <a:ln/>
        </p:spPr>
        <p:txBody>
          <a:bodyPr wrap="none" lIns="0" tIns="0" rIns="0" bIns="0" rtlCol="0" anchor="t"/>
          <a:lstStyle/>
          <a:p>
            <a:pPr algn="l" indent="0" marL="0">
              <a:lnSpc>
                <a:spcPts val="2700"/>
              </a:lnSpc>
              <a:buNone/>
            </a:pPr>
            <a:r>
              <a:rPr lang="en-US" sz="2150" dirty="0">
                <a:solidFill>
                  <a:srgbClr val="6F655D"/>
                </a:solidFill>
                <a:latin typeface="Playfair Display Semi Bold" pitchFamily="34" charset="0"/>
                <a:ea typeface="Playfair Display Semi Bold" pitchFamily="34" charset="-122"/>
                <a:cs typeface="Playfair Display Semi Bold" pitchFamily="34" charset="-120"/>
              </a:rPr>
              <a:t>Kelajakka yo'naltirilganlik</a:t>
            </a:r>
            <a:endParaRPr lang="en-US" sz="2150" dirty="0"/>
          </a:p>
        </p:txBody>
      </p:sp>
      <p:sp>
        <p:nvSpPr>
          <p:cNvPr id="12" name="Text 9"/>
          <p:cNvSpPr/>
          <p:nvPr/>
        </p:nvSpPr>
        <p:spPr>
          <a:xfrm>
            <a:off x="6512600" y="6306741"/>
            <a:ext cx="7091601" cy="1062276"/>
          </a:xfrm>
          <a:prstGeom prst="rect">
            <a:avLst/>
          </a:prstGeom>
          <a:noFill/>
          <a:ln/>
        </p:spPr>
        <p:txBody>
          <a:bodyPr wrap="square" lIns="0" tIns="0" rIns="0" bIns="0" rtlCol="0" anchor="t"/>
          <a:lstStyle/>
          <a:p>
            <a:pPr algn="l" indent="0" marL="0">
              <a:lnSpc>
                <a:spcPts val="2750"/>
              </a:lnSpc>
              <a:buNone/>
            </a:pPr>
            <a:r>
              <a:rPr lang="en-US" sz="1700" dirty="0">
                <a:solidFill>
                  <a:srgbClr val="6F655D"/>
                </a:solidFill>
                <a:latin typeface="Public Sans" pitchFamily="34" charset="0"/>
                <a:ea typeface="Public Sans" pitchFamily="34" charset="-122"/>
                <a:cs typeface="Public Sans" pitchFamily="34" charset="-120"/>
              </a:rPr>
              <a:t>Sharq pedagogik merosini o'rganish va amalda qo'llash orqali biz yoshlarimizni bilimli, axloqli va ma'naviy yetuk insonlar sifatida tarbiyalashimiz mumkin</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623768"/>
            <a:ext cx="10308788" cy="566976"/>
          </a:xfrm>
          <a:prstGeom prst="rect">
            <a:avLst/>
          </a:prstGeom>
          <a:noFill/>
          <a:ln/>
        </p:spPr>
        <p:txBody>
          <a:bodyPr wrap="none" lIns="0" tIns="0" rIns="0" bIns="0" rtlCol="0" anchor="t"/>
          <a:lstStyle/>
          <a:p>
            <a:pPr algn="l" indent="0" marL="0">
              <a:lnSpc>
                <a:spcPts val="4450"/>
              </a:lnSpc>
              <a:buNone/>
            </a:pPr>
            <a:r>
              <a:rPr lang="en-US" sz="3550" dirty="0">
                <a:solidFill>
                  <a:srgbClr val="4B6981"/>
                </a:solidFill>
                <a:latin typeface="Playfair Display Semi Bold" pitchFamily="34" charset="0"/>
                <a:ea typeface="Playfair Display Semi Bold" pitchFamily="34" charset="-122"/>
                <a:cs typeface="Playfair Display Semi Bold" pitchFamily="34" charset="-120"/>
              </a:rPr>
              <a:t>Ta'limiy-axloqiy qarashlar: Tushuncha va mohiyat</a:t>
            </a:r>
            <a:endParaRPr lang="en-US" sz="3550" dirty="0"/>
          </a:p>
        </p:txBody>
      </p:sp>
      <p:sp>
        <p:nvSpPr>
          <p:cNvPr id="3" name="Text 1"/>
          <p:cNvSpPr/>
          <p:nvPr/>
        </p:nvSpPr>
        <p:spPr>
          <a:xfrm>
            <a:off x="793790" y="1734979"/>
            <a:ext cx="6924437" cy="1814513"/>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Ta'limiy-axloqiy qarashlar — bu bilim berish bilan birga, shaxsning axloqiy va ma'naviy rivojlanishini ta'minlashga qaratilgan pedagogik yondashuv. Bu qarashlar ta'limni faqat bilim olish jarayoni sifatida emas, balki insonning ichki dunyosini boyitish, axloqiy fazilatlarni shakllantirish vositasi sifatida ko'radi.</a:t>
            </a:r>
            <a:endParaRPr lang="en-US" sz="1750" dirty="0"/>
          </a:p>
        </p:txBody>
      </p:sp>
      <p:sp>
        <p:nvSpPr>
          <p:cNvPr id="4" name="Text 2"/>
          <p:cNvSpPr/>
          <p:nvPr/>
        </p:nvSpPr>
        <p:spPr>
          <a:xfrm>
            <a:off x="793790" y="3753564"/>
            <a:ext cx="6924437" cy="725805"/>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Sharq mutafakkirlari bilim va axloqni ajralmas deb hisoblashgan — haqiqiy bilim egasi albatta axloqli inson bo'lishi kerak.</a:t>
            </a:r>
            <a:endParaRPr lang="en-US" sz="1750" dirty="0"/>
          </a:p>
        </p:txBody>
      </p:sp>
      <p:pic>
        <p:nvPicPr>
          <p:cNvPr id="5" name="Image 0" descr="preencoded.png">    </p:cNvPr>
          <p:cNvPicPr>
            <a:picLocks noChangeAspect="1"/>
          </p:cNvPicPr>
          <p:nvPr/>
        </p:nvPicPr>
        <p:blipFill>
          <a:blip r:embed="rId1"/>
          <a:stretch>
            <a:fillRect/>
          </a:stretch>
        </p:blipFill>
        <p:spPr>
          <a:xfrm>
            <a:off x="8279249" y="1786057"/>
            <a:ext cx="5564862" cy="556486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6035040" cy="8229600"/>
          </a:xfrm>
          <a:prstGeom prst="rect">
            <a:avLst/>
          </a:prstGeom>
        </p:spPr>
      </p:pic>
      <p:sp>
        <p:nvSpPr>
          <p:cNvPr id="3" name="Text 0"/>
          <p:cNvSpPr/>
          <p:nvPr/>
        </p:nvSpPr>
        <p:spPr>
          <a:xfrm>
            <a:off x="6150054" y="909637"/>
            <a:ext cx="7487245" cy="474107"/>
          </a:xfrm>
          <a:prstGeom prst="rect">
            <a:avLst/>
          </a:prstGeom>
          <a:noFill/>
          <a:ln/>
        </p:spPr>
        <p:txBody>
          <a:bodyPr wrap="none" lIns="0" tIns="0" rIns="0" bIns="0" rtlCol="0" anchor="t"/>
          <a:lstStyle/>
          <a:p>
            <a:pPr algn="l" indent="0" marL="0">
              <a:lnSpc>
                <a:spcPts val="3700"/>
              </a:lnSpc>
              <a:buNone/>
            </a:pPr>
            <a:r>
              <a:rPr lang="en-US" sz="2950" dirty="0">
                <a:solidFill>
                  <a:srgbClr val="4B6981"/>
                </a:solidFill>
                <a:latin typeface="Playfair Display Semi Bold" pitchFamily="34" charset="0"/>
                <a:ea typeface="Playfair Display Semi Bold" pitchFamily="34" charset="-122"/>
                <a:cs typeface="Playfair Display Semi Bold" pitchFamily="34" charset="-120"/>
              </a:rPr>
              <a:t>Sharq pedagogik maktablari va ta'lim tizimi</a:t>
            </a:r>
            <a:endParaRPr lang="en-US" sz="2950" dirty="0"/>
          </a:p>
        </p:txBody>
      </p:sp>
      <p:sp>
        <p:nvSpPr>
          <p:cNvPr id="4" name="Shape 1"/>
          <p:cNvSpPr/>
          <p:nvPr/>
        </p:nvSpPr>
        <p:spPr>
          <a:xfrm>
            <a:off x="6150054" y="1668185"/>
            <a:ext cx="3813572" cy="2472809"/>
          </a:xfrm>
          <a:prstGeom prst="roundRect">
            <a:avLst>
              <a:gd name="adj" fmla="val 3221"/>
            </a:avLst>
          </a:prstGeom>
          <a:solidFill>
            <a:srgbClr val="F0DEDC"/>
          </a:solidFill>
          <a:ln w="7620">
            <a:solidFill>
              <a:srgbClr val="E1C2C2"/>
            </a:solidFill>
            <a:prstDash val="solid"/>
          </a:ln>
          <a:effectLst>
            <a:outerShdw sx="100000" sy="100000" kx="0" ky="0" algn="bl" rotWithShape="0" blurRad="0" dist="16510" dir="2700000">
              <a:srgbClr val="e1c2c2">
                <a:alpha val="100000"/>
              </a:srgbClr>
            </a:outerShdw>
          </a:effectLst>
        </p:spPr>
      </p:sp>
      <p:sp>
        <p:nvSpPr>
          <p:cNvPr id="5" name="Shape 2"/>
          <p:cNvSpPr/>
          <p:nvPr/>
        </p:nvSpPr>
        <p:spPr>
          <a:xfrm>
            <a:off x="6347222" y="1865352"/>
            <a:ext cx="568881" cy="568881"/>
          </a:xfrm>
          <a:prstGeom prst="roundRect">
            <a:avLst>
              <a:gd name="adj" fmla="val 16072053"/>
            </a:avLst>
          </a:prstGeom>
          <a:solidFill>
            <a:srgbClr val="E1C2C2"/>
          </a:solidFill>
          <a:ln/>
        </p:spPr>
      </p:sp>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503670" y="2021681"/>
            <a:ext cx="255984" cy="255984"/>
          </a:xfrm>
          <a:prstGeom prst="rect">
            <a:avLst/>
          </a:prstGeom>
        </p:spPr>
      </p:pic>
      <p:sp>
        <p:nvSpPr>
          <p:cNvPr id="7" name="Text 3"/>
          <p:cNvSpPr/>
          <p:nvPr/>
        </p:nvSpPr>
        <p:spPr>
          <a:xfrm>
            <a:off x="6347222" y="2623780"/>
            <a:ext cx="2370534" cy="296228"/>
          </a:xfrm>
          <a:prstGeom prst="rect">
            <a:avLst/>
          </a:prstGeom>
          <a:noFill/>
          <a:ln/>
        </p:spPr>
        <p:txBody>
          <a:bodyPr wrap="none" lIns="0" tIns="0" rIns="0" bIns="0" rtlCol="0" anchor="t"/>
          <a:lstStyle/>
          <a:p>
            <a:pPr algn="l" indent="0" marL="0">
              <a:lnSpc>
                <a:spcPts val="2300"/>
              </a:lnSpc>
              <a:buNone/>
            </a:pPr>
            <a:r>
              <a:rPr lang="en-US" sz="1850" dirty="0">
                <a:solidFill>
                  <a:srgbClr val="000000"/>
                </a:solidFill>
                <a:latin typeface="Playfair Display Semi Bold" pitchFamily="34" charset="0"/>
                <a:ea typeface="Playfair Display Semi Bold" pitchFamily="34" charset="-122"/>
                <a:cs typeface="Playfair Display Semi Bold" pitchFamily="34" charset="-120"/>
              </a:rPr>
              <a:t>Madrasalar</a:t>
            </a:r>
            <a:endParaRPr lang="en-US" sz="1850" dirty="0"/>
          </a:p>
        </p:txBody>
      </p:sp>
      <p:sp>
        <p:nvSpPr>
          <p:cNvPr id="8" name="Text 4"/>
          <p:cNvSpPr/>
          <p:nvPr/>
        </p:nvSpPr>
        <p:spPr>
          <a:xfrm>
            <a:off x="6347222" y="3033713"/>
            <a:ext cx="3419237" cy="910114"/>
          </a:xfrm>
          <a:prstGeom prst="rect">
            <a:avLst/>
          </a:prstGeom>
          <a:noFill/>
          <a:ln/>
        </p:spPr>
        <p:txBody>
          <a:bodyPr wrap="square" lIns="0" tIns="0" rIns="0" bIns="0" rtlCol="0" anchor="t"/>
          <a:lstStyle/>
          <a:p>
            <a:pPr algn="l" indent="0" marL="0">
              <a:lnSpc>
                <a:spcPts val="2350"/>
              </a:lnSpc>
              <a:buNone/>
            </a:pPr>
            <a:r>
              <a:rPr lang="en-US" sz="1450" dirty="0">
                <a:solidFill>
                  <a:srgbClr val="000000"/>
                </a:solidFill>
                <a:latin typeface="Public Sans" pitchFamily="34" charset="0"/>
                <a:ea typeface="Public Sans" pitchFamily="34" charset="-122"/>
                <a:cs typeface="Public Sans" pitchFamily="34" charset="-120"/>
              </a:rPr>
              <a:t>Diniy va dunyoviy fanlar o'qitiladigan oliy ta'lim muassasalari, ilm-fan va ma'naviyat markazlari</a:t>
            </a:r>
            <a:endParaRPr lang="en-US" sz="1450" dirty="0"/>
          </a:p>
        </p:txBody>
      </p:sp>
      <p:sp>
        <p:nvSpPr>
          <p:cNvPr id="9" name="Shape 5"/>
          <p:cNvSpPr/>
          <p:nvPr/>
        </p:nvSpPr>
        <p:spPr>
          <a:xfrm>
            <a:off x="10153174" y="1668185"/>
            <a:ext cx="3813572" cy="2472809"/>
          </a:xfrm>
          <a:prstGeom prst="roundRect">
            <a:avLst>
              <a:gd name="adj" fmla="val 3221"/>
            </a:avLst>
          </a:prstGeom>
          <a:solidFill>
            <a:srgbClr val="F0DEDC"/>
          </a:solidFill>
          <a:ln w="7620">
            <a:solidFill>
              <a:srgbClr val="CCC4EC"/>
            </a:solidFill>
            <a:prstDash val="solid"/>
          </a:ln>
          <a:effectLst>
            <a:outerShdw sx="100000" sy="100000" kx="0" ky="0" algn="bl" rotWithShape="0" blurRad="0" dist="16510" dir="2700000">
              <a:srgbClr val="ccc4ec">
                <a:alpha val="100000"/>
              </a:srgbClr>
            </a:outerShdw>
          </a:effectLst>
        </p:spPr>
      </p:sp>
      <p:sp>
        <p:nvSpPr>
          <p:cNvPr id="10" name="Shape 6"/>
          <p:cNvSpPr/>
          <p:nvPr/>
        </p:nvSpPr>
        <p:spPr>
          <a:xfrm>
            <a:off x="10350341" y="1865352"/>
            <a:ext cx="568881" cy="568881"/>
          </a:xfrm>
          <a:prstGeom prst="roundRect">
            <a:avLst>
              <a:gd name="adj" fmla="val 16072053"/>
            </a:avLst>
          </a:prstGeom>
          <a:solidFill>
            <a:srgbClr val="CCC4EC"/>
          </a:solidFill>
          <a:ln/>
        </p:spPr>
      </p:sp>
      <p:pic>
        <p:nvPicPr>
          <p:cNvPr id="11"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06789" y="2021681"/>
            <a:ext cx="255984" cy="255984"/>
          </a:xfrm>
          <a:prstGeom prst="rect">
            <a:avLst/>
          </a:prstGeom>
        </p:spPr>
      </p:pic>
      <p:sp>
        <p:nvSpPr>
          <p:cNvPr id="12" name="Text 7"/>
          <p:cNvSpPr/>
          <p:nvPr/>
        </p:nvSpPr>
        <p:spPr>
          <a:xfrm>
            <a:off x="10350341" y="2623780"/>
            <a:ext cx="2370534" cy="296228"/>
          </a:xfrm>
          <a:prstGeom prst="rect">
            <a:avLst/>
          </a:prstGeom>
          <a:noFill/>
          <a:ln/>
        </p:spPr>
        <p:txBody>
          <a:bodyPr wrap="none" lIns="0" tIns="0" rIns="0" bIns="0" rtlCol="0" anchor="t"/>
          <a:lstStyle/>
          <a:p>
            <a:pPr algn="l" indent="0" marL="0">
              <a:lnSpc>
                <a:spcPts val="2300"/>
              </a:lnSpc>
              <a:buNone/>
            </a:pPr>
            <a:r>
              <a:rPr lang="en-US" sz="1850" dirty="0">
                <a:solidFill>
                  <a:srgbClr val="000000"/>
                </a:solidFill>
                <a:latin typeface="Playfair Display Semi Bold" pitchFamily="34" charset="0"/>
                <a:ea typeface="Playfair Display Semi Bold" pitchFamily="34" charset="-122"/>
                <a:cs typeface="Playfair Display Semi Bold" pitchFamily="34" charset="-120"/>
              </a:rPr>
              <a:t>Kutubxonalar</a:t>
            </a:r>
            <a:endParaRPr lang="en-US" sz="1850" dirty="0"/>
          </a:p>
        </p:txBody>
      </p:sp>
      <p:sp>
        <p:nvSpPr>
          <p:cNvPr id="13" name="Text 8"/>
          <p:cNvSpPr/>
          <p:nvPr/>
        </p:nvSpPr>
        <p:spPr>
          <a:xfrm>
            <a:off x="10350341" y="3033713"/>
            <a:ext cx="3419237" cy="910114"/>
          </a:xfrm>
          <a:prstGeom prst="rect">
            <a:avLst/>
          </a:prstGeom>
          <a:noFill/>
          <a:ln/>
        </p:spPr>
        <p:txBody>
          <a:bodyPr wrap="square" lIns="0" tIns="0" rIns="0" bIns="0" rtlCol="0" anchor="t"/>
          <a:lstStyle/>
          <a:p>
            <a:pPr algn="l" indent="0" marL="0">
              <a:lnSpc>
                <a:spcPts val="2350"/>
              </a:lnSpc>
              <a:buNone/>
            </a:pPr>
            <a:r>
              <a:rPr lang="en-US" sz="1450" dirty="0">
                <a:solidFill>
                  <a:srgbClr val="000000"/>
                </a:solidFill>
                <a:latin typeface="Public Sans" pitchFamily="34" charset="0"/>
                <a:ea typeface="Public Sans" pitchFamily="34" charset="-122"/>
                <a:cs typeface="Public Sans" pitchFamily="34" charset="-120"/>
              </a:rPr>
              <a:t>Qimmatbaho qo'lyozmalar, ilmiy asarlar saqlanadigan va o'rganish uchun ochiq bo'lgan ilm xazinalari</a:t>
            </a:r>
            <a:endParaRPr lang="en-US" sz="1450" dirty="0"/>
          </a:p>
        </p:txBody>
      </p:sp>
      <p:sp>
        <p:nvSpPr>
          <p:cNvPr id="14" name="Shape 9"/>
          <p:cNvSpPr/>
          <p:nvPr/>
        </p:nvSpPr>
        <p:spPr>
          <a:xfrm>
            <a:off x="6150054" y="4330541"/>
            <a:ext cx="7816691" cy="2169438"/>
          </a:xfrm>
          <a:prstGeom prst="roundRect">
            <a:avLst>
              <a:gd name="adj" fmla="val 3672"/>
            </a:avLst>
          </a:prstGeom>
          <a:solidFill>
            <a:srgbClr val="F0DEDC"/>
          </a:solidFill>
          <a:ln w="7620">
            <a:solidFill>
              <a:srgbClr val="B4DAE4"/>
            </a:solidFill>
            <a:prstDash val="solid"/>
          </a:ln>
          <a:effectLst>
            <a:outerShdw sx="100000" sy="100000" kx="0" ky="0" algn="bl" rotWithShape="0" blurRad="0" dist="16510" dir="2700000">
              <a:srgbClr val="b4dae4">
                <a:alpha val="100000"/>
              </a:srgbClr>
            </a:outerShdw>
          </a:effectLst>
        </p:spPr>
      </p:sp>
      <p:sp>
        <p:nvSpPr>
          <p:cNvPr id="15" name="Shape 10"/>
          <p:cNvSpPr/>
          <p:nvPr/>
        </p:nvSpPr>
        <p:spPr>
          <a:xfrm>
            <a:off x="6347222" y="4527709"/>
            <a:ext cx="568881" cy="568881"/>
          </a:xfrm>
          <a:prstGeom prst="roundRect">
            <a:avLst>
              <a:gd name="adj" fmla="val 16072053"/>
            </a:avLst>
          </a:prstGeom>
          <a:solidFill>
            <a:srgbClr val="B4DAE4"/>
          </a:solidFill>
          <a:ln/>
        </p:spPr>
      </p:sp>
      <p:pic>
        <p:nvPicPr>
          <p:cNvPr id="16"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03670" y="4684038"/>
            <a:ext cx="255984" cy="255984"/>
          </a:xfrm>
          <a:prstGeom prst="rect">
            <a:avLst/>
          </a:prstGeom>
        </p:spPr>
      </p:pic>
      <p:sp>
        <p:nvSpPr>
          <p:cNvPr id="17" name="Text 11"/>
          <p:cNvSpPr/>
          <p:nvPr/>
        </p:nvSpPr>
        <p:spPr>
          <a:xfrm>
            <a:off x="6347222" y="5286137"/>
            <a:ext cx="2370534" cy="296228"/>
          </a:xfrm>
          <a:prstGeom prst="rect">
            <a:avLst/>
          </a:prstGeom>
          <a:noFill/>
          <a:ln/>
        </p:spPr>
        <p:txBody>
          <a:bodyPr wrap="none" lIns="0" tIns="0" rIns="0" bIns="0" rtlCol="0" anchor="t"/>
          <a:lstStyle/>
          <a:p>
            <a:pPr algn="l" indent="0" marL="0">
              <a:lnSpc>
                <a:spcPts val="2300"/>
              </a:lnSpc>
              <a:buNone/>
            </a:pPr>
            <a:r>
              <a:rPr lang="en-US" sz="1850" dirty="0">
                <a:solidFill>
                  <a:srgbClr val="000000"/>
                </a:solidFill>
                <a:latin typeface="Playfair Display Semi Bold" pitchFamily="34" charset="0"/>
                <a:ea typeface="Playfair Display Semi Bold" pitchFamily="34" charset="-122"/>
                <a:cs typeface="Playfair Display Semi Bold" pitchFamily="34" charset="-120"/>
              </a:rPr>
              <a:t>Ilmiy markazlar</a:t>
            </a:r>
            <a:endParaRPr lang="en-US" sz="1850" dirty="0"/>
          </a:p>
        </p:txBody>
      </p:sp>
      <p:sp>
        <p:nvSpPr>
          <p:cNvPr id="18" name="Text 12"/>
          <p:cNvSpPr/>
          <p:nvPr/>
        </p:nvSpPr>
        <p:spPr>
          <a:xfrm>
            <a:off x="6347222" y="5696069"/>
            <a:ext cx="7422356" cy="606743"/>
          </a:xfrm>
          <a:prstGeom prst="rect">
            <a:avLst/>
          </a:prstGeom>
          <a:noFill/>
          <a:ln/>
        </p:spPr>
        <p:txBody>
          <a:bodyPr wrap="square" lIns="0" tIns="0" rIns="0" bIns="0" rtlCol="0" anchor="t"/>
          <a:lstStyle/>
          <a:p>
            <a:pPr algn="l" indent="0" marL="0">
              <a:lnSpc>
                <a:spcPts val="2350"/>
              </a:lnSpc>
              <a:buNone/>
            </a:pPr>
            <a:r>
              <a:rPr lang="en-US" sz="1450" dirty="0">
                <a:solidFill>
                  <a:srgbClr val="000000"/>
                </a:solidFill>
                <a:latin typeface="Public Sans" pitchFamily="34" charset="0"/>
                <a:ea typeface="Public Sans" pitchFamily="34" charset="-122"/>
                <a:cs typeface="Public Sans" pitchFamily="34" charset="-120"/>
              </a:rPr>
              <a:t>Olimlar, mutafakkirlar va talabalar jamlanib, ilmiy munozaralar olib boradigan ziyolilar maskani</a:t>
            </a:r>
            <a:endParaRPr lang="en-US" sz="1450" dirty="0"/>
          </a:p>
        </p:txBody>
      </p:sp>
      <p:sp>
        <p:nvSpPr>
          <p:cNvPr id="19" name="Text 13"/>
          <p:cNvSpPr/>
          <p:nvPr/>
        </p:nvSpPr>
        <p:spPr>
          <a:xfrm>
            <a:off x="6150054" y="6713220"/>
            <a:ext cx="7816691" cy="606743"/>
          </a:xfrm>
          <a:prstGeom prst="rect">
            <a:avLst/>
          </a:prstGeom>
          <a:noFill/>
          <a:ln/>
        </p:spPr>
        <p:txBody>
          <a:bodyPr wrap="square" lIns="0" tIns="0" rIns="0" bIns="0" rtlCol="0" anchor="t"/>
          <a:lstStyle/>
          <a:p>
            <a:pPr algn="l" indent="0" marL="0">
              <a:lnSpc>
                <a:spcPts val="2350"/>
              </a:lnSpc>
              <a:buNone/>
            </a:pPr>
            <a:r>
              <a:rPr lang="en-US" sz="1450" dirty="0">
                <a:solidFill>
                  <a:srgbClr val="6F655D"/>
                </a:solidFill>
                <a:latin typeface="Public Sans" pitchFamily="34" charset="0"/>
                <a:ea typeface="Public Sans" pitchFamily="34" charset="-122"/>
                <a:cs typeface="Public Sans" pitchFamily="34" charset="-120"/>
              </a:rPr>
              <a:t>Sharq ta'lim tizimi axloqiy va ilmiy qadriyatlarga chuqur asoslangan bo'lib, har bir fan o'rgatilishida ma'naviy tarbiya elementlari mavjud edi.</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963573"/>
            <a:ext cx="8411289" cy="566976"/>
          </a:xfrm>
          <a:prstGeom prst="rect">
            <a:avLst/>
          </a:prstGeom>
          <a:noFill/>
          <a:ln/>
        </p:spPr>
        <p:txBody>
          <a:bodyPr wrap="none" lIns="0" tIns="0" rIns="0" bIns="0" rtlCol="0" anchor="t"/>
          <a:lstStyle/>
          <a:p>
            <a:pPr algn="l" indent="0" marL="0">
              <a:lnSpc>
                <a:spcPts val="4450"/>
              </a:lnSpc>
              <a:buNone/>
            </a:pPr>
            <a:r>
              <a:rPr lang="en-US" sz="3550" dirty="0">
                <a:solidFill>
                  <a:srgbClr val="4B6981"/>
                </a:solidFill>
                <a:latin typeface="Playfair Display Semi Bold" pitchFamily="34" charset="0"/>
                <a:ea typeface="Playfair Display Semi Bold" pitchFamily="34" charset="-122"/>
                <a:cs typeface="Playfair Display Semi Bold" pitchFamily="34" charset="-120"/>
              </a:rPr>
              <a:t>Abu Nasr Al-Farobi: Fazilat pedagogikasi</a:t>
            </a:r>
            <a:endParaRPr lang="en-US" sz="3550" dirty="0"/>
          </a:p>
        </p:txBody>
      </p:sp>
      <p:pic>
        <p:nvPicPr>
          <p:cNvPr id="3" name="Image 0" descr="preencoded.png">    </p:cNvPr>
          <p:cNvPicPr>
            <a:picLocks noChangeAspect="1"/>
          </p:cNvPicPr>
          <p:nvPr/>
        </p:nvPicPr>
        <p:blipFill>
          <a:blip r:embed="rId1"/>
          <a:stretch>
            <a:fillRect/>
          </a:stretch>
        </p:blipFill>
        <p:spPr>
          <a:xfrm>
            <a:off x="793790" y="2125861"/>
            <a:ext cx="4885015" cy="4885015"/>
          </a:xfrm>
          <a:prstGeom prst="rect">
            <a:avLst/>
          </a:prstGeom>
        </p:spPr>
      </p:pic>
      <p:sp>
        <p:nvSpPr>
          <p:cNvPr id="4" name="Text 1"/>
          <p:cNvSpPr/>
          <p:nvPr/>
        </p:nvSpPr>
        <p:spPr>
          <a:xfrm>
            <a:off x="6239828" y="2097524"/>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4B6981"/>
                </a:solidFill>
                <a:latin typeface="Playfair Display Semi Bold" pitchFamily="34" charset="0"/>
                <a:ea typeface="Playfair Display Semi Bold" pitchFamily="34" charset="-122"/>
                <a:cs typeface="Playfair Display Semi Bold" pitchFamily="34" charset="-120"/>
              </a:rPr>
              <a:t>870–950 yillar</a:t>
            </a:r>
            <a:endParaRPr lang="en-US" sz="2650" dirty="0"/>
          </a:p>
        </p:txBody>
      </p:sp>
      <p:sp>
        <p:nvSpPr>
          <p:cNvPr id="5" name="Text 2"/>
          <p:cNvSpPr/>
          <p:nvPr/>
        </p:nvSpPr>
        <p:spPr>
          <a:xfrm>
            <a:off x="6239828" y="2749629"/>
            <a:ext cx="7604284" cy="1451610"/>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"Ikkinchi ustoz" deb atalgan Al-Farobi ta'limning maqsadini insonning aqlli va axloqli shakllanishi deb belgilagan. U ilm-fanga chuqur bilimli bo'lish bilan birga, yuqori axloqiy fazilatlarga ega bo'lish zarurligini ta'kidlagan.</a:t>
            </a:r>
            <a:endParaRPr lang="en-US" sz="1750" dirty="0"/>
          </a:p>
        </p:txBody>
      </p:sp>
      <p:sp>
        <p:nvSpPr>
          <p:cNvPr id="6" name="Text 3"/>
          <p:cNvSpPr/>
          <p:nvPr/>
        </p:nvSpPr>
        <p:spPr>
          <a:xfrm>
            <a:off x="6579989" y="4456390"/>
            <a:ext cx="7264122" cy="1088708"/>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Al-Farobining asosiy g'oyasi — axloqiy fazilatlarni rivojlantirish orqali ideal jamiyat, ya'ni fozil davlatni barpo etish. Bunday jamiyatda har bir a'zo bilimli, adolatli va axloqli bo'lishi kerak.</a:t>
            </a:r>
            <a:endParaRPr lang="en-US" sz="1750" dirty="0"/>
          </a:p>
        </p:txBody>
      </p:sp>
      <p:sp>
        <p:nvSpPr>
          <p:cNvPr id="7" name="Shape 4"/>
          <p:cNvSpPr/>
          <p:nvPr/>
        </p:nvSpPr>
        <p:spPr>
          <a:xfrm>
            <a:off x="6239828" y="4456390"/>
            <a:ext cx="30480" cy="1088708"/>
          </a:xfrm>
          <a:prstGeom prst="rect">
            <a:avLst/>
          </a:prstGeom>
          <a:solidFill>
            <a:srgbClr val="E1C2C2"/>
          </a:solidFill>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910596"/>
            <a:ext cx="8192214" cy="566976"/>
          </a:xfrm>
          <a:prstGeom prst="rect">
            <a:avLst/>
          </a:prstGeom>
          <a:noFill/>
          <a:ln/>
        </p:spPr>
        <p:txBody>
          <a:bodyPr wrap="none" lIns="0" tIns="0" rIns="0" bIns="0" rtlCol="0" anchor="t"/>
          <a:lstStyle/>
          <a:p>
            <a:pPr algn="l" indent="0" marL="0">
              <a:lnSpc>
                <a:spcPts val="4450"/>
              </a:lnSpc>
              <a:buNone/>
            </a:pPr>
            <a:r>
              <a:rPr lang="en-US" sz="3550" dirty="0">
                <a:solidFill>
                  <a:srgbClr val="4B6981"/>
                </a:solidFill>
                <a:latin typeface="Playfair Display Semi Bold" pitchFamily="34" charset="0"/>
                <a:ea typeface="Playfair Display Semi Bold" pitchFamily="34" charset="-122"/>
                <a:cs typeface="Playfair Display Semi Bold" pitchFamily="34" charset="-120"/>
              </a:rPr>
              <a:t>Abu Ali Ibn Sino: Psixologik pedagogika</a:t>
            </a:r>
            <a:endParaRPr lang="en-US" sz="3550" dirty="0"/>
          </a:p>
        </p:txBody>
      </p:sp>
      <p:sp>
        <p:nvSpPr>
          <p:cNvPr id="3" name="Text 1"/>
          <p:cNvSpPr/>
          <p:nvPr/>
        </p:nvSpPr>
        <p:spPr>
          <a:xfrm>
            <a:off x="793790" y="315801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Psixologik yondashuv</a:t>
            </a:r>
            <a:endParaRPr lang="en-US" sz="2200" dirty="0"/>
          </a:p>
        </p:txBody>
      </p:sp>
      <p:sp>
        <p:nvSpPr>
          <p:cNvPr id="4" name="Text 2"/>
          <p:cNvSpPr/>
          <p:nvPr/>
        </p:nvSpPr>
        <p:spPr>
          <a:xfrm>
            <a:off x="793790" y="3648432"/>
            <a:ext cx="6379607" cy="1088708"/>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Ibn Sino ta'lim jarayonida bolaning psixologik xususiyatlarini chuqur o'rganish va ularni hisobga olish zarurligini ta'kidlagan</a:t>
            </a:r>
            <a:endParaRPr lang="en-US" sz="1750" dirty="0"/>
          </a:p>
        </p:txBody>
      </p:sp>
      <p:sp>
        <p:nvSpPr>
          <p:cNvPr id="5" name="Text 3"/>
          <p:cNvSpPr/>
          <p:nvPr/>
        </p:nvSpPr>
        <p:spPr>
          <a:xfrm>
            <a:off x="7456884" y="315801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Individual rivojlanish</a:t>
            </a:r>
            <a:endParaRPr lang="en-US" sz="2200" dirty="0"/>
          </a:p>
        </p:txBody>
      </p:sp>
      <p:sp>
        <p:nvSpPr>
          <p:cNvPr id="6" name="Text 4"/>
          <p:cNvSpPr/>
          <p:nvPr/>
        </p:nvSpPr>
        <p:spPr>
          <a:xfrm>
            <a:off x="7456884" y="3648432"/>
            <a:ext cx="6379726" cy="1088708"/>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Har bir talabaning o'ziga xos qobiliyatlari, iste'dodi va xarakterini aniqlash va rivojlantirishga alohida e'tibor qaratish</a:t>
            </a:r>
            <a:endParaRPr lang="en-US" sz="1750" dirty="0"/>
          </a:p>
        </p:txBody>
      </p:sp>
      <p:sp>
        <p:nvSpPr>
          <p:cNvPr id="7" name="Shape 5"/>
          <p:cNvSpPr/>
          <p:nvPr/>
        </p:nvSpPr>
        <p:spPr>
          <a:xfrm>
            <a:off x="793790" y="4992291"/>
            <a:ext cx="13042821" cy="1326713"/>
          </a:xfrm>
          <a:prstGeom prst="roundRect">
            <a:avLst>
              <a:gd name="adj" fmla="val 7181"/>
            </a:avLst>
          </a:prstGeom>
          <a:solidFill>
            <a:srgbClr val="E6CCCC"/>
          </a:solidFill>
          <a:ln/>
        </p:spPr>
      </p:sp>
      <p:pic>
        <p:nvPicPr>
          <p:cNvPr id="8" name="Image 0" descr="preencoded.png">    </p:cNvPr>
          <p:cNvPicPr>
            <a:picLocks noChangeAspect="1"/>
          </p:cNvPicPr>
          <p:nvPr/>
        </p:nvPicPr>
        <p:blipFill>
          <a:blip r:embed="rId1"/>
          <a:stretch>
            <a:fillRect/>
          </a:stretch>
        </p:blipFill>
        <p:spPr>
          <a:xfrm>
            <a:off x="1020604" y="5336381"/>
            <a:ext cx="283488" cy="226814"/>
          </a:xfrm>
          <a:prstGeom prst="rect">
            <a:avLst/>
          </a:prstGeom>
        </p:spPr>
      </p:pic>
      <p:sp>
        <p:nvSpPr>
          <p:cNvPr id="9" name="Text 6"/>
          <p:cNvSpPr/>
          <p:nvPr/>
        </p:nvSpPr>
        <p:spPr>
          <a:xfrm>
            <a:off x="1530906" y="5275778"/>
            <a:ext cx="12078891" cy="725805"/>
          </a:xfrm>
          <a:prstGeom prst="rect">
            <a:avLst/>
          </a:prstGeom>
          <a:noFill/>
          <a:ln/>
        </p:spPr>
        <p:txBody>
          <a:bodyPr wrap="square" lIns="0" tIns="0" rIns="0" bIns="0" rtlCol="0" anchor="t"/>
          <a:lstStyle/>
          <a:p>
            <a:pPr algn="l" indent="0" marL="0">
              <a:lnSpc>
                <a:spcPts val="2850"/>
              </a:lnSpc>
              <a:buNone/>
            </a:pPr>
            <a:r>
              <a:rPr lang="en-US" sz="1750" b="1" dirty="0">
                <a:solidFill>
                  <a:srgbClr val="000000"/>
                </a:solidFill>
                <a:latin typeface="Public Sans" pitchFamily="34" charset="0"/>
                <a:ea typeface="Public Sans" pitchFamily="34" charset="-122"/>
                <a:cs typeface="Public Sans" pitchFamily="34" charset="-120"/>
              </a:rPr>
              <a:t>Ibn Sino (980–1037)</a:t>
            </a:r>
            <a:pPr algn="l" indent="0" marL="0">
              <a:lnSpc>
                <a:spcPts val="2850"/>
              </a:lnSpc>
              <a:buNone/>
            </a:pPr>
            <a:r>
              <a:rPr lang="en-US" sz="1750" dirty="0">
                <a:solidFill>
                  <a:srgbClr val="000000"/>
                </a:solidFill>
                <a:latin typeface="Public Sans" pitchFamily="34" charset="0"/>
                <a:ea typeface="Public Sans" pitchFamily="34" charset="-122"/>
                <a:cs typeface="Public Sans" pitchFamily="34" charset="-120"/>
              </a:rPr>
              <a:t> — tibbiyot, falsafa va pedagogika sohasidagi buyuk alloma. Uning "Tib qonunlari" asari Sharq va G'arbda asrlar davomida asosiy darslik bo'lgan.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7617"/>
          </a:xfrm>
          <a:prstGeom prst="rect">
            <a:avLst/>
          </a:prstGeom>
        </p:spPr>
      </p:pic>
      <p:sp>
        <p:nvSpPr>
          <p:cNvPr id="3" name="Text 0"/>
          <p:cNvSpPr/>
          <p:nvPr/>
        </p:nvSpPr>
        <p:spPr>
          <a:xfrm>
            <a:off x="722233" y="3150989"/>
            <a:ext cx="6979563" cy="515898"/>
          </a:xfrm>
          <a:prstGeom prst="rect">
            <a:avLst/>
          </a:prstGeom>
          <a:noFill/>
          <a:ln/>
        </p:spPr>
        <p:txBody>
          <a:bodyPr wrap="none" lIns="0" tIns="0" rIns="0" bIns="0" rtlCol="0" anchor="t"/>
          <a:lstStyle/>
          <a:p>
            <a:pPr algn="l" indent="0" marL="0">
              <a:lnSpc>
                <a:spcPts val="4050"/>
              </a:lnSpc>
              <a:buNone/>
            </a:pPr>
            <a:r>
              <a:rPr lang="en-US" sz="3250" dirty="0">
                <a:solidFill>
                  <a:srgbClr val="4B6981"/>
                </a:solidFill>
                <a:latin typeface="Playfair Display Semi Bold" pitchFamily="34" charset="0"/>
                <a:ea typeface="Playfair Display Semi Bold" pitchFamily="34" charset="-122"/>
                <a:cs typeface="Playfair Display Semi Bold" pitchFamily="34" charset="-120"/>
              </a:rPr>
              <a:t>Didaktik metodlar va o'qitish usullari</a:t>
            </a:r>
            <a:endParaRPr lang="en-US" sz="3250" dirty="0"/>
          </a:p>
        </p:txBody>
      </p:sp>
      <p:sp>
        <p:nvSpPr>
          <p:cNvPr id="4" name="Text 1"/>
          <p:cNvSpPr/>
          <p:nvPr/>
        </p:nvSpPr>
        <p:spPr>
          <a:xfrm>
            <a:off x="722233" y="3976449"/>
            <a:ext cx="206335" cy="257889"/>
          </a:xfrm>
          <a:prstGeom prst="rect">
            <a:avLst/>
          </a:prstGeom>
          <a:noFill/>
          <a:ln/>
        </p:spPr>
        <p:txBody>
          <a:bodyPr wrap="none" lIns="0" tIns="0" rIns="0" bIns="0" rtlCol="0" anchor="t"/>
          <a:lstStyle/>
          <a:p>
            <a:pPr algn="l" indent="0" marL="0">
              <a:lnSpc>
                <a:spcPts val="2600"/>
              </a:lnSpc>
              <a:buNone/>
            </a:pPr>
            <a:r>
              <a:rPr lang="en-US" sz="1600" dirty="0">
                <a:solidFill>
                  <a:srgbClr val="6F655D"/>
                </a:solidFill>
                <a:latin typeface="Playfair Display Light" pitchFamily="34" charset="0"/>
                <a:ea typeface="Playfair Display Light" pitchFamily="34" charset="-122"/>
                <a:cs typeface="Playfair Display Light" pitchFamily="34" charset="-120"/>
              </a:rPr>
              <a:t>01</a:t>
            </a:r>
            <a:endParaRPr lang="en-US" sz="1600" dirty="0"/>
          </a:p>
        </p:txBody>
      </p:sp>
      <p:sp>
        <p:nvSpPr>
          <p:cNvPr id="5" name="Shape 2"/>
          <p:cNvSpPr/>
          <p:nvPr/>
        </p:nvSpPr>
        <p:spPr>
          <a:xfrm>
            <a:off x="722233" y="4304228"/>
            <a:ext cx="6489740" cy="22860"/>
          </a:xfrm>
          <a:prstGeom prst="rect">
            <a:avLst/>
          </a:prstGeom>
          <a:solidFill>
            <a:srgbClr val="E1C2C2"/>
          </a:solidFill>
          <a:ln/>
        </p:spPr>
      </p:sp>
      <p:sp>
        <p:nvSpPr>
          <p:cNvPr id="6" name="Text 3"/>
          <p:cNvSpPr/>
          <p:nvPr/>
        </p:nvSpPr>
        <p:spPr>
          <a:xfrm>
            <a:off x="722233" y="4453057"/>
            <a:ext cx="2579727" cy="322421"/>
          </a:xfrm>
          <a:prstGeom prst="rect">
            <a:avLst/>
          </a:prstGeom>
          <a:noFill/>
          <a:ln/>
        </p:spPr>
        <p:txBody>
          <a:bodyPr wrap="none" lIns="0" tIns="0" rIns="0" bIns="0" rtlCol="0" anchor="t"/>
          <a:lstStyle/>
          <a:p>
            <a:pPr algn="l" indent="0" marL="0">
              <a:lnSpc>
                <a:spcPts val="2500"/>
              </a:lnSpc>
              <a:buNone/>
            </a:pPr>
            <a:r>
              <a:rPr lang="en-US" sz="2000" dirty="0">
                <a:solidFill>
                  <a:srgbClr val="6F655D"/>
                </a:solidFill>
                <a:latin typeface="Playfair Display Semi Bold" pitchFamily="34" charset="0"/>
                <a:ea typeface="Playfair Display Semi Bold" pitchFamily="34" charset="-122"/>
                <a:cs typeface="Playfair Display Semi Bold" pitchFamily="34" charset="-120"/>
              </a:rPr>
              <a:t>Dialog va munozara</a:t>
            </a:r>
            <a:endParaRPr lang="en-US" sz="2000" dirty="0"/>
          </a:p>
        </p:txBody>
      </p:sp>
      <p:sp>
        <p:nvSpPr>
          <p:cNvPr id="7" name="Text 4"/>
          <p:cNvSpPr/>
          <p:nvPr/>
        </p:nvSpPr>
        <p:spPr>
          <a:xfrm>
            <a:off x="722233" y="4899303"/>
            <a:ext cx="6489740" cy="660083"/>
          </a:xfrm>
          <a:prstGeom prst="rect">
            <a:avLst/>
          </a:prstGeom>
          <a:noFill/>
          <a:ln/>
        </p:spPr>
        <p:txBody>
          <a:bodyPr wrap="square" lIns="0" tIns="0" rIns="0" bIns="0" rtlCol="0" anchor="t"/>
          <a:lstStyle/>
          <a:p>
            <a:pPr algn="l" indent="0" marL="0">
              <a:lnSpc>
                <a:spcPts val="2600"/>
              </a:lnSpc>
              <a:buNone/>
            </a:pPr>
            <a:r>
              <a:rPr lang="en-US" sz="1600" dirty="0">
                <a:solidFill>
                  <a:srgbClr val="6F655D"/>
                </a:solidFill>
                <a:latin typeface="Public Sans" pitchFamily="34" charset="0"/>
                <a:ea typeface="Public Sans" pitchFamily="34" charset="-122"/>
                <a:cs typeface="Public Sans" pitchFamily="34" charset="-120"/>
              </a:rPr>
              <a:t>Ustoz va shogird o'rtasida savol-javob orqali bilimlarni mustahkamlash va tafakkurni rivojlantirish</a:t>
            </a:r>
            <a:endParaRPr lang="en-US" sz="1600" dirty="0"/>
          </a:p>
        </p:txBody>
      </p:sp>
      <p:sp>
        <p:nvSpPr>
          <p:cNvPr id="8" name="Text 5"/>
          <p:cNvSpPr/>
          <p:nvPr/>
        </p:nvSpPr>
        <p:spPr>
          <a:xfrm>
            <a:off x="7418308" y="3976449"/>
            <a:ext cx="206335" cy="257889"/>
          </a:xfrm>
          <a:prstGeom prst="rect">
            <a:avLst/>
          </a:prstGeom>
          <a:noFill/>
          <a:ln/>
        </p:spPr>
        <p:txBody>
          <a:bodyPr wrap="none" lIns="0" tIns="0" rIns="0" bIns="0" rtlCol="0" anchor="t"/>
          <a:lstStyle/>
          <a:p>
            <a:pPr algn="l" indent="0" marL="0">
              <a:lnSpc>
                <a:spcPts val="2600"/>
              </a:lnSpc>
              <a:buNone/>
            </a:pPr>
            <a:r>
              <a:rPr lang="en-US" sz="1600" dirty="0">
                <a:solidFill>
                  <a:srgbClr val="6F655D"/>
                </a:solidFill>
                <a:latin typeface="Playfair Display Light" pitchFamily="34" charset="0"/>
                <a:ea typeface="Playfair Display Light" pitchFamily="34" charset="-122"/>
                <a:cs typeface="Playfair Display Light" pitchFamily="34" charset="-120"/>
              </a:rPr>
              <a:t>02</a:t>
            </a:r>
            <a:endParaRPr lang="en-US" sz="1600" dirty="0"/>
          </a:p>
        </p:txBody>
      </p:sp>
      <p:sp>
        <p:nvSpPr>
          <p:cNvPr id="9" name="Shape 6"/>
          <p:cNvSpPr/>
          <p:nvPr/>
        </p:nvSpPr>
        <p:spPr>
          <a:xfrm>
            <a:off x="7418308" y="4304228"/>
            <a:ext cx="6489859" cy="22860"/>
          </a:xfrm>
          <a:prstGeom prst="rect">
            <a:avLst/>
          </a:prstGeom>
          <a:solidFill>
            <a:srgbClr val="CCC4EC"/>
          </a:solidFill>
          <a:ln/>
        </p:spPr>
      </p:sp>
      <p:sp>
        <p:nvSpPr>
          <p:cNvPr id="10" name="Text 7"/>
          <p:cNvSpPr/>
          <p:nvPr/>
        </p:nvSpPr>
        <p:spPr>
          <a:xfrm>
            <a:off x="7418308" y="4453057"/>
            <a:ext cx="2579727" cy="322421"/>
          </a:xfrm>
          <a:prstGeom prst="rect">
            <a:avLst/>
          </a:prstGeom>
          <a:noFill/>
          <a:ln/>
        </p:spPr>
        <p:txBody>
          <a:bodyPr wrap="none" lIns="0" tIns="0" rIns="0" bIns="0" rtlCol="0" anchor="t"/>
          <a:lstStyle/>
          <a:p>
            <a:pPr algn="l" indent="0" marL="0">
              <a:lnSpc>
                <a:spcPts val="2500"/>
              </a:lnSpc>
              <a:buNone/>
            </a:pPr>
            <a:r>
              <a:rPr lang="en-US" sz="2000" dirty="0">
                <a:solidFill>
                  <a:srgbClr val="6F655D"/>
                </a:solidFill>
                <a:latin typeface="Playfair Display Semi Bold" pitchFamily="34" charset="0"/>
                <a:ea typeface="Playfair Display Semi Bold" pitchFamily="34" charset="-122"/>
                <a:cs typeface="Playfair Display Semi Bold" pitchFamily="34" charset="-120"/>
              </a:rPr>
              <a:t>Amaliy mashqlar</a:t>
            </a:r>
            <a:endParaRPr lang="en-US" sz="2000" dirty="0"/>
          </a:p>
        </p:txBody>
      </p:sp>
      <p:sp>
        <p:nvSpPr>
          <p:cNvPr id="11" name="Text 8"/>
          <p:cNvSpPr/>
          <p:nvPr/>
        </p:nvSpPr>
        <p:spPr>
          <a:xfrm>
            <a:off x="7418308" y="4899303"/>
            <a:ext cx="6489859" cy="660083"/>
          </a:xfrm>
          <a:prstGeom prst="rect">
            <a:avLst/>
          </a:prstGeom>
          <a:noFill/>
          <a:ln/>
        </p:spPr>
        <p:txBody>
          <a:bodyPr wrap="square" lIns="0" tIns="0" rIns="0" bIns="0" rtlCol="0" anchor="t"/>
          <a:lstStyle/>
          <a:p>
            <a:pPr algn="l" indent="0" marL="0">
              <a:lnSpc>
                <a:spcPts val="2600"/>
              </a:lnSpc>
              <a:buNone/>
            </a:pPr>
            <a:r>
              <a:rPr lang="en-US" sz="1600" dirty="0">
                <a:solidFill>
                  <a:srgbClr val="6F655D"/>
                </a:solidFill>
                <a:latin typeface="Public Sans" pitchFamily="34" charset="0"/>
                <a:ea typeface="Public Sans" pitchFamily="34" charset="-122"/>
                <a:cs typeface="Public Sans" pitchFamily="34" charset="-120"/>
              </a:rPr>
              <a:t>Nazariy bilimlarni amalda qo'llash, takrorlash va mustahkamlash orqali chuqur o'zlashtirish</a:t>
            </a:r>
            <a:endParaRPr lang="en-US" sz="1600" dirty="0"/>
          </a:p>
        </p:txBody>
      </p:sp>
      <p:sp>
        <p:nvSpPr>
          <p:cNvPr id="12" name="Text 9"/>
          <p:cNvSpPr/>
          <p:nvPr/>
        </p:nvSpPr>
        <p:spPr>
          <a:xfrm>
            <a:off x="722233" y="5920502"/>
            <a:ext cx="206335" cy="257889"/>
          </a:xfrm>
          <a:prstGeom prst="rect">
            <a:avLst/>
          </a:prstGeom>
          <a:noFill/>
          <a:ln/>
        </p:spPr>
        <p:txBody>
          <a:bodyPr wrap="none" lIns="0" tIns="0" rIns="0" bIns="0" rtlCol="0" anchor="t"/>
          <a:lstStyle/>
          <a:p>
            <a:pPr algn="l" indent="0" marL="0">
              <a:lnSpc>
                <a:spcPts val="2600"/>
              </a:lnSpc>
              <a:buNone/>
            </a:pPr>
            <a:r>
              <a:rPr lang="en-US" sz="1600" dirty="0">
                <a:solidFill>
                  <a:srgbClr val="6F655D"/>
                </a:solidFill>
                <a:latin typeface="Playfair Display Light" pitchFamily="34" charset="0"/>
                <a:ea typeface="Playfair Display Light" pitchFamily="34" charset="-122"/>
                <a:cs typeface="Playfair Display Light" pitchFamily="34" charset="-120"/>
              </a:rPr>
              <a:t>03</a:t>
            </a:r>
            <a:endParaRPr lang="en-US" sz="1600" dirty="0"/>
          </a:p>
        </p:txBody>
      </p:sp>
      <p:sp>
        <p:nvSpPr>
          <p:cNvPr id="13" name="Shape 10"/>
          <p:cNvSpPr/>
          <p:nvPr/>
        </p:nvSpPr>
        <p:spPr>
          <a:xfrm>
            <a:off x="722233" y="6248281"/>
            <a:ext cx="6489740" cy="22860"/>
          </a:xfrm>
          <a:prstGeom prst="rect">
            <a:avLst/>
          </a:prstGeom>
          <a:solidFill>
            <a:srgbClr val="B4DAE4"/>
          </a:solidFill>
          <a:ln/>
        </p:spPr>
      </p:sp>
      <p:sp>
        <p:nvSpPr>
          <p:cNvPr id="14" name="Text 11"/>
          <p:cNvSpPr/>
          <p:nvPr/>
        </p:nvSpPr>
        <p:spPr>
          <a:xfrm>
            <a:off x="722233" y="6397109"/>
            <a:ext cx="2579727" cy="322421"/>
          </a:xfrm>
          <a:prstGeom prst="rect">
            <a:avLst/>
          </a:prstGeom>
          <a:noFill/>
          <a:ln/>
        </p:spPr>
        <p:txBody>
          <a:bodyPr wrap="none" lIns="0" tIns="0" rIns="0" bIns="0" rtlCol="0" anchor="t"/>
          <a:lstStyle/>
          <a:p>
            <a:pPr algn="l" indent="0" marL="0">
              <a:lnSpc>
                <a:spcPts val="2500"/>
              </a:lnSpc>
              <a:buNone/>
            </a:pPr>
            <a:r>
              <a:rPr lang="en-US" sz="2000" dirty="0">
                <a:solidFill>
                  <a:srgbClr val="6F655D"/>
                </a:solidFill>
                <a:latin typeface="Playfair Display Semi Bold" pitchFamily="34" charset="0"/>
                <a:ea typeface="Playfair Display Semi Bold" pitchFamily="34" charset="-122"/>
                <a:cs typeface="Playfair Display Semi Bold" pitchFamily="34" charset="-120"/>
              </a:rPr>
              <a:t>Kuzatish va tajriba</a:t>
            </a:r>
            <a:endParaRPr lang="en-US" sz="2000" dirty="0"/>
          </a:p>
        </p:txBody>
      </p:sp>
      <p:sp>
        <p:nvSpPr>
          <p:cNvPr id="15" name="Text 12"/>
          <p:cNvSpPr/>
          <p:nvPr/>
        </p:nvSpPr>
        <p:spPr>
          <a:xfrm>
            <a:off x="722233" y="6843355"/>
            <a:ext cx="6489740" cy="660083"/>
          </a:xfrm>
          <a:prstGeom prst="rect">
            <a:avLst/>
          </a:prstGeom>
          <a:noFill/>
          <a:ln/>
        </p:spPr>
        <p:txBody>
          <a:bodyPr wrap="square" lIns="0" tIns="0" rIns="0" bIns="0" rtlCol="0" anchor="t"/>
          <a:lstStyle/>
          <a:p>
            <a:pPr algn="l" indent="0" marL="0">
              <a:lnSpc>
                <a:spcPts val="2600"/>
              </a:lnSpc>
              <a:buNone/>
            </a:pPr>
            <a:r>
              <a:rPr lang="en-US" sz="1600" dirty="0">
                <a:solidFill>
                  <a:srgbClr val="6F655D"/>
                </a:solidFill>
                <a:latin typeface="Public Sans" pitchFamily="34" charset="0"/>
                <a:ea typeface="Public Sans" pitchFamily="34" charset="-122"/>
                <a:cs typeface="Public Sans" pitchFamily="34" charset="-120"/>
              </a:rPr>
              <a:t>Tabiiy hodisalarni kuzatish, tajriba o'tkazish orqali mustaqil xulosalar chiqarish ko'nikmasini shakllantirish</a:t>
            </a:r>
            <a:endParaRPr lang="en-US" sz="1600" dirty="0"/>
          </a:p>
        </p:txBody>
      </p:sp>
      <p:sp>
        <p:nvSpPr>
          <p:cNvPr id="16" name="Text 13"/>
          <p:cNvSpPr/>
          <p:nvPr/>
        </p:nvSpPr>
        <p:spPr>
          <a:xfrm>
            <a:off x="7418308" y="5920502"/>
            <a:ext cx="206335" cy="257889"/>
          </a:xfrm>
          <a:prstGeom prst="rect">
            <a:avLst/>
          </a:prstGeom>
          <a:noFill/>
          <a:ln/>
        </p:spPr>
        <p:txBody>
          <a:bodyPr wrap="none" lIns="0" tIns="0" rIns="0" bIns="0" rtlCol="0" anchor="t"/>
          <a:lstStyle/>
          <a:p>
            <a:pPr algn="l" indent="0" marL="0">
              <a:lnSpc>
                <a:spcPts val="2600"/>
              </a:lnSpc>
              <a:buNone/>
            </a:pPr>
            <a:r>
              <a:rPr lang="en-US" sz="1600" dirty="0">
                <a:solidFill>
                  <a:srgbClr val="6F655D"/>
                </a:solidFill>
                <a:latin typeface="Playfair Display Light" pitchFamily="34" charset="0"/>
                <a:ea typeface="Playfair Display Light" pitchFamily="34" charset="-122"/>
                <a:cs typeface="Playfair Display Light" pitchFamily="34" charset="-120"/>
              </a:rPr>
              <a:t>04</a:t>
            </a:r>
            <a:endParaRPr lang="en-US" sz="1600" dirty="0"/>
          </a:p>
        </p:txBody>
      </p:sp>
      <p:sp>
        <p:nvSpPr>
          <p:cNvPr id="17" name="Shape 14"/>
          <p:cNvSpPr/>
          <p:nvPr/>
        </p:nvSpPr>
        <p:spPr>
          <a:xfrm>
            <a:off x="7418308" y="6248281"/>
            <a:ext cx="6489859" cy="22860"/>
          </a:xfrm>
          <a:prstGeom prst="rect">
            <a:avLst/>
          </a:prstGeom>
          <a:solidFill>
            <a:srgbClr val="E1C2C2"/>
          </a:solidFill>
          <a:ln/>
        </p:spPr>
      </p:sp>
      <p:sp>
        <p:nvSpPr>
          <p:cNvPr id="18" name="Text 15"/>
          <p:cNvSpPr/>
          <p:nvPr/>
        </p:nvSpPr>
        <p:spPr>
          <a:xfrm>
            <a:off x="7418308" y="6397109"/>
            <a:ext cx="2579727" cy="322421"/>
          </a:xfrm>
          <a:prstGeom prst="rect">
            <a:avLst/>
          </a:prstGeom>
          <a:noFill/>
          <a:ln/>
        </p:spPr>
        <p:txBody>
          <a:bodyPr wrap="none" lIns="0" tIns="0" rIns="0" bIns="0" rtlCol="0" anchor="t"/>
          <a:lstStyle/>
          <a:p>
            <a:pPr algn="l" indent="0" marL="0">
              <a:lnSpc>
                <a:spcPts val="2500"/>
              </a:lnSpc>
              <a:buNone/>
            </a:pPr>
            <a:r>
              <a:rPr lang="en-US" sz="2000" dirty="0">
                <a:solidFill>
                  <a:srgbClr val="6F655D"/>
                </a:solidFill>
                <a:latin typeface="Playfair Display Semi Bold" pitchFamily="34" charset="0"/>
                <a:ea typeface="Playfair Display Semi Bold" pitchFamily="34" charset="-122"/>
                <a:cs typeface="Playfair Display Semi Bold" pitchFamily="34" charset="-120"/>
              </a:rPr>
              <a:t>Faol ishtirok</a:t>
            </a:r>
            <a:endParaRPr lang="en-US" sz="2000" dirty="0"/>
          </a:p>
        </p:txBody>
      </p:sp>
      <p:sp>
        <p:nvSpPr>
          <p:cNvPr id="19" name="Text 16"/>
          <p:cNvSpPr/>
          <p:nvPr/>
        </p:nvSpPr>
        <p:spPr>
          <a:xfrm>
            <a:off x="7418308" y="6843355"/>
            <a:ext cx="6489859" cy="660083"/>
          </a:xfrm>
          <a:prstGeom prst="rect">
            <a:avLst/>
          </a:prstGeom>
          <a:noFill/>
          <a:ln/>
        </p:spPr>
        <p:txBody>
          <a:bodyPr wrap="square" lIns="0" tIns="0" rIns="0" bIns="0" rtlCol="0" anchor="t"/>
          <a:lstStyle/>
          <a:p>
            <a:pPr algn="l" indent="0" marL="0">
              <a:lnSpc>
                <a:spcPts val="2600"/>
              </a:lnSpc>
              <a:buNone/>
            </a:pPr>
            <a:r>
              <a:rPr lang="en-US" sz="1600" dirty="0">
                <a:solidFill>
                  <a:srgbClr val="6F655D"/>
                </a:solidFill>
                <a:latin typeface="Public Sans" pitchFamily="34" charset="0"/>
                <a:ea typeface="Public Sans" pitchFamily="34" charset="-122"/>
                <a:cs typeface="Public Sans" pitchFamily="34" charset="-120"/>
              </a:rPr>
              <a:t>O'quvchining dars jarayonida faol qatnashishi, savol berishi va o'z fikrlarini erkin ifodalashi</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768072"/>
            <a:ext cx="7025402" cy="566976"/>
          </a:xfrm>
          <a:prstGeom prst="rect">
            <a:avLst/>
          </a:prstGeom>
          <a:noFill/>
          <a:ln/>
        </p:spPr>
        <p:txBody>
          <a:bodyPr wrap="none" lIns="0" tIns="0" rIns="0" bIns="0" rtlCol="0" anchor="t"/>
          <a:lstStyle/>
          <a:p>
            <a:pPr algn="l" indent="0" marL="0">
              <a:lnSpc>
                <a:spcPts val="4450"/>
              </a:lnSpc>
              <a:buNone/>
            </a:pPr>
            <a:r>
              <a:rPr lang="en-US" sz="3550" dirty="0">
                <a:solidFill>
                  <a:srgbClr val="4B6981"/>
                </a:solidFill>
                <a:latin typeface="Playfair Display Semi Bold" pitchFamily="34" charset="0"/>
                <a:ea typeface="Playfair Display Semi Bold" pitchFamily="34" charset="-122"/>
                <a:cs typeface="Playfair Display Semi Bold" pitchFamily="34" charset="-120"/>
              </a:rPr>
              <a:t>Axloqiy tarbiya: Qadriyatlar tizimi</a:t>
            </a:r>
            <a:endParaRPr lang="en-US" sz="3550" dirty="0"/>
          </a:p>
        </p:txBody>
      </p:sp>
      <p:sp>
        <p:nvSpPr>
          <p:cNvPr id="3" name="Text 1"/>
          <p:cNvSpPr/>
          <p:nvPr/>
        </p:nvSpPr>
        <p:spPr>
          <a:xfrm>
            <a:off x="2197418" y="2268498"/>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Adolat</a:t>
            </a:r>
            <a:endParaRPr lang="en-US" sz="2200" dirty="0"/>
          </a:p>
        </p:txBody>
      </p:sp>
      <p:sp>
        <p:nvSpPr>
          <p:cNvPr id="4" name="Text 2"/>
          <p:cNvSpPr/>
          <p:nvPr/>
        </p:nvSpPr>
        <p:spPr>
          <a:xfrm>
            <a:off x="793790" y="2758916"/>
            <a:ext cx="4238863" cy="725805"/>
          </a:xfrm>
          <a:prstGeom prst="rect">
            <a:avLst/>
          </a:prstGeom>
          <a:noFill/>
          <a:ln/>
        </p:spPr>
        <p:txBody>
          <a:bodyPr wrap="square" lIns="0" tIns="0" rIns="0" bIns="0" rtlCol="0" anchor="t"/>
          <a:lstStyle/>
          <a:p>
            <a:pPr algn="r"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Har bir inson bilan adolatli munosabatda bo'lish, haq-huquqni tan olish</a:t>
            </a:r>
            <a:endParaRPr lang="en-US" sz="1750" dirty="0"/>
          </a:p>
        </p:txBody>
      </p:sp>
      <p:pic>
        <p:nvPicPr>
          <p:cNvPr id="5" name="Image 0" descr="preencoded.png">    </p:cNvPr>
          <p:cNvPicPr>
            <a:picLocks noChangeAspect="1"/>
          </p:cNvPicPr>
          <p:nvPr/>
        </p:nvPicPr>
        <p:blipFill>
          <a:blip r:embed="rId1"/>
          <a:stretch>
            <a:fillRect/>
          </a:stretch>
        </p:blipFill>
        <p:spPr>
          <a:xfrm>
            <a:off x="5032653" y="1852136"/>
            <a:ext cx="4564975" cy="4564975"/>
          </a:xfrm>
          <a:prstGeom prst="rect">
            <a:avLst/>
          </a:prstGeom>
        </p:spPr>
      </p:pic>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04585" y="3284101"/>
            <a:ext cx="318968" cy="318968"/>
          </a:xfrm>
          <a:prstGeom prst="rect">
            <a:avLst/>
          </a:prstGeom>
        </p:spPr>
      </p:pic>
      <p:sp>
        <p:nvSpPr>
          <p:cNvPr id="7" name="Text 3"/>
          <p:cNvSpPr/>
          <p:nvPr/>
        </p:nvSpPr>
        <p:spPr>
          <a:xfrm>
            <a:off x="9597628" y="178867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Halollik</a:t>
            </a:r>
            <a:endParaRPr lang="en-US" sz="2200" dirty="0"/>
          </a:p>
        </p:txBody>
      </p:sp>
      <p:sp>
        <p:nvSpPr>
          <p:cNvPr id="8" name="Text 4"/>
          <p:cNvSpPr/>
          <p:nvPr/>
        </p:nvSpPr>
        <p:spPr>
          <a:xfrm>
            <a:off x="9597628" y="2279094"/>
            <a:ext cx="4238982" cy="725805"/>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Haqiqatni so'zlash, vijdon pokligini saqlash, ahdga vafo qilish</a:t>
            </a:r>
            <a:endParaRPr lang="en-US" sz="1750" dirty="0"/>
          </a:p>
        </p:txBody>
      </p:sp>
      <p:pic>
        <p:nvPicPr>
          <p:cNvPr id="9" name="Image 2" descr="preencoded.png">    </p:cNvPr>
          <p:cNvPicPr>
            <a:picLocks noChangeAspect="1"/>
          </p:cNvPicPr>
          <p:nvPr/>
        </p:nvPicPr>
        <p:blipFill>
          <a:blip r:embed="rId4"/>
          <a:stretch>
            <a:fillRect/>
          </a:stretch>
        </p:blipFill>
        <p:spPr>
          <a:xfrm>
            <a:off x="5032653" y="1852136"/>
            <a:ext cx="4564975" cy="4564975"/>
          </a:xfrm>
          <a:prstGeom prst="rect">
            <a:avLst/>
          </a:prstGeom>
        </p:spPr>
      </p:pic>
      <p:pic>
        <p:nvPicPr>
          <p:cNvPr id="10" name="Image 3"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518797" y="2857024"/>
            <a:ext cx="318968" cy="318968"/>
          </a:xfrm>
          <a:prstGeom prst="rect">
            <a:avLst/>
          </a:prstGeom>
        </p:spPr>
      </p:pic>
      <p:sp>
        <p:nvSpPr>
          <p:cNvPr id="11" name="Text 5"/>
          <p:cNvSpPr/>
          <p:nvPr/>
        </p:nvSpPr>
        <p:spPr>
          <a:xfrm>
            <a:off x="10051256" y="334506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Hurmat</a:t>
            </a:r>
            <a:endParaRPr lang="en-US" sz="2200" dirty="0"/>
          </a:p>
        </p:txBody>
      </p:sp>
      <p:sp>
        <p:nvSpPr>
          <p:cNvPr id="12" name="Text 6"/>
          <p:cNvSpPr/>
          <p:nvPr/>
        </p:nvSpPr>
        <p:spPr>
          <a:xfrm>
            <a:off x="10051256" y="3835479"/>
            <a:ext cx="3785354" cy="1088708"/>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Keksalarga, ustozlarga va barcha insonlarga hurmat bilan munosabatda bo'lish</a:t>
            </a:r>
            <a:endParaRPr lang="en-US" sz="1750" dirty="0"/>
          </a:p>
        </p:txBody>
      </p:sp>
      <p:pic>
        <p:nvPicPr>
          <p:cNvPr id="13" name="Image 4" descr="preencoded.png">    </p:cNvPr>
          <p:cNvPicPr>
            <a:picLocks noChangeAspect="1"/>
          </p:cNvPicPr>
          <p:nvPr/>
        </p:nvPicPr>
        <p:blipFill>
          <a:blip r:embed="rId7"/>
          <a:stretch>
            <a:fillRect/>
          </a:stretch>
        </p:blipFill>
        <p:spPr>
          <a:xfrm>
            <a:off x="5032653" y="1852136"/>
            <a:ext cx="4564975" cy="4564975"/>
          </a:xfrm>
          <a:prstGeom prst="rect">
            <a:avLst/>
          </a:prstGeom>
        </p:spPr>
      </p:pic>
      <p:pic>
        <p:nvPicPr>
          <p:cNvPr id="14" name="Image 5"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31041" y="3975021"/>
            <a:ext cx="318968" cy="318968"/>
          </a:xfrm>
          <a:prstGeom prst="rect">
            <a:avLst/>
          </a:prstGeom>
        </p:spPr>
      </p:pic>
      <p:sp>
        <p:nvSpPr>
          <p:cNvPr id="15" name="Text 7"/>
          <p:cNvSpPr/>
          <p:nvPr/>
        </p:nvSpPr>
        <p:spPr>
          <a:xfrm>
            <a:off x="9597628" y="526434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Sabr</a:t>
            </a:r>
            <a:endParaRPr lang="en-US" sz="2200" dirty="0"/>
          </a:p>
        </p:txBody>
      </p:sp>
      <p:sp>
        <p:nvSpPr>
          <p:cNvPr id="16" name="Text 8"/>
          <p:cNvSpPr/>
          <p:nvPr/>
        </p:nvSpPr>
        <p:spPr>
          <a:xfrm>
            <a:off x="9597628" y="5754767"/>
            <a:ext cx="4238982" cy="725805"/>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Qiyinchiliklarga chidamlilik, maqsadga erishishda qat'iyat ko'rsatish</a:t>
            </a:r>
            <a:endParaRPr lang="en-US" sz="1750" dirty="0"/>
          </a:p>
        </p:txBody>
      </p:sp>
      <p:pic>
        <p:nvPicPr>
          <p:cNvPr id="17" name="Image 6" descr="preencoded.png">    </p:cNvPr>
          <p:cNvPicPr>
            <a:picLocks noChangeAspect="1"/>
          </p:cNvPicPr>
          <p:nvPr/>
        </p:nvPicPr>
        <p:blipFill>
          <a:blip r:embed="rId10"/>
          <a:stretch>
            <a:fillRect/>
          </a:stretch>
        </p:blipFill>
        <p:spPr>
          <a:xfrm>
            <a:off x="5032653" y="1852136"/>
            <a:ext cx="4564975" cy="4564975"/>
          </a:xfrm>
          <a:prstGeom prst="rect">
            <a:avLst/>
          </a:prstGeom>
        </p:spPr>
      </p:pic>
      <p:pic>
        <p:nvPicPr>
          <p:cNvPr id="18" name="Image 7"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518797" y="5093018"/>
            <a:ext cx="318968" cy="318968"/>
          </a:xfrm>
          <a:prstGeom prst="rect">
            <a:avLst/>
          </a:prstGeom>
        </p:spPr>
      </p:pic>
      <p:sp>
        <p:nvSpPr>
          <p:cNvPr id="19" name="Text 9"/>
          <p:cNvSpPr/>
          <p:nvPr/>
        </p:nvSpPr>
        <p:spPr>
          <a:xfrm>
            <a:off x="2197418" y="4784527"/>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Mehr-oqibat</a:t>
            </a:r>
            <a:endParaRPr lang="en-US" sz="2200" dirty="0"/>
          </a:p>
        </p:txBody>
      </p:sp>
      <p:sp>
        <p:nvSpPr>
          <p:cNvPr id="20" name="Text 10"/>
          <p:cNvSpPr/>
          <p:nvPr/>
        </p:nvSpPr>
        <p:spPr>
          <a:xfrm>
            <a:off x="793790" y="5274945"/>
            <a:ext cx="4238863" cy="725805"/>
          </a:xfrm>
          <a:prstGeom prst="rect">
            <a:avLst/>
          </a:prstGeom>
          <a:noFill/>
          <a:ln/>
        </p:spPr>
        <p:txBody>
          <a:bodyPr wrap="square" lIns="0" tIns="0" rIns="0" bIns="0" rtlCol="0" anchor="t"/>
          <a:lstStyle/>
          <a:p>
            <a:pPr algn="r"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Boshqalarga rahm-shafqat, yordam berish, xayrixohlik qilish</a:t>
            </a:r>
            <a:endParaRPr lang="en-US" sz="1750" dirty="0"/>
          </a:p>
        </p:txBody>
      </p:sp>
      <p:pic>
        <p:nvPicPr>
          <p:cNvPr id="21" name="Image 8" descr="preencoded.png">    </p:cNvPr>
          <p:cNvPicPr>
            <a:picLocks noChangeAspect="1"/>
          </p:cNvPicPr>
          <p:nvPr/>
        </p:nvPicPr>
        <p:blipFill>
          <a:blip r:embed="rId13"/>
          <a:stretch>
            <a:fillRect/>
          </a:stretch>
        </p:blipFill>
        <p:spPr>
          <a:xfrm>
            <a:off x="5032653" y="1852136"/>
            <a:ext cx="4564975" cy="4564975"/>
          </a:xfrm>
          <a:prstGeom prst="rect">
            <a:avLst/>
          </a:prstGeom>
        </p:spPr>
      </p:pic>
      <p:pic>
        <p:nvPicPr>
          <p:cNvPr id="22" name="Image 9" descr="preencoded.png">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6204585" y="4665940"/>
            <a:ext cx="318968" cy="318968"/>
          </a:xfrm>
          <a:prstGeom prst="rect">
            <a:avLst/>
          </a:prstGeom>
        </p:spPr>
      </p:pic>
      <p:sp>
        <p:nvSpPr>
          <p:cNvPr id="23" name="Text 11"/>
          <p:cNvSpPr/>
          <p:nvPr/>
        </p:nvSpPr>
        <p:spPr>
          <a:xfrm>
            <a:off x="793790" y="6735723"/>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Sharq pedagogikasida ma'naviy tarbiya ta'lim jarayonining ajralmas qismi hisoblanib, barcha darslar va faoliyat turlarida amalga oshirilgan.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595360" y="0"/>
            <a:ext cx="6035040" cy="8229600"/>
          </a:xfrm>
          <a:prstGeom prst="rect">
            <a:avLst/>
          </a:prstGeom>
        </p:spPr>
      </p:pic>
      <p:sp>
        <p:nvSpPr>
          <p:cNvPr id="3" name="Text 0"/>
          <p:cNvSpPr/>
          <p:nvPr/>
        </p:nvSpPr>
        <p:spPr>
          <a:xfrm>
            <a:off x="793790" y="1186220"/>
            <a:ext cx="7556421" cy="1133951"/>
          </a:xfrm>
          <a:prstGeom prst="rect">
            <a:avLst/>
          </a:prstGeom>
          <a:noFill/>
          <a:ln/>
        </p:spPr>
        <p:txBody>
          <a:bodyPr wrap="square" lIns="0" tIns="0" rIns="0" bIns="0" rtlCol="0" anchor="t"/>
          <a:lstStyle/>
          <a:p>
            <a:pPr algn="l" indent="0" marL="0">
              <a:lnSpc>
                <a:spcPts val="4450"/>
              </a:lnSpc>
              <a:buNone/>
            </a:pPr>
            <a:r>
              <a:rPr lang="en-US" sz="3550" dirty="0">
                <a:solidFill>
                  <a:srgbClr val="4B6981"/>
                </a:solidFill>
                <a:latin typeface="Playfair Display Semi Bold" pitchFamily="34" charset="0"/>
                <a:ea typeface="Playfair Display Semi Bold" pitchFamily="34" charset="-122"/>
                <a:cs typeface="Playfair Display Semi Bold" pitchFamily="34" charset="-120"/>
              </a:rPr>
              <a:t>Sharq pedagogik merosining zamonaviy ahamiyati</a:t>
            </a:r>
            <a:endParaRPr lang="en-US" sz="3550" dirty="0"/>
          </a:p>
        </p:txBody>
      </p:sp>
      <p:sp>
        <p:nvSpPr>
          <p:cNvPr id="4" name="Text 1"/>
          <p:cNvSpPr/>
          <p:nvPr/>
        </p:nvSpPr>
        <p:spPr>
          <a:xfrm>
            <a:off x="793790" y="2887147"/>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4B6981"/>
                </a:solidFill>
                <a:latin typeface="Playfair Display Semi Bold" pitchFamily="34" charset="0"/>
                <a:ea typeface="Playfair Display Semi Bold" pitchFamily="34" charset="-122"/>
                <a:cs typeface="Playfair Display Semi Bold" pitchFamily="34" charset="-120"/>
              </a:rPr>
              <a:t>Tarixiy meros</a:t>
            </a:r>
            <a:endParaRPr lang="en-US" sz="2650" dirty="0"/>
          </a:p>
        </p:txBody>
      </p:sp>
      <p:sp>
        <p:nvSpPr>
          <p:cNvPr id="5" name="Text 2"/>
          <p:cNvSpPr/>
          <p:nvPr/>
        </p:nvSpPr>
        <p:spPr>
          <a:xfrm>
            <a:off x="793790" y="3539252"/>
            <a:ext cx="3501509" cy="1451610"/>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6F655D"/>
                </a:solidFill>
                <a:latin typeface="Public Sans" pitchFamily="34" charset="0"/>
                <a:ea typeface="Public Sans" pitchFamily="34" charset="-122"/>
                <a:cs typeface="Public Sans" pitchFamily="34" charset="-120"/>
              </a:rPr>
              <a:t>Sharq uyg'onish davri pedagogik qarashlari dunyo ta'lim tizimiga katta ta'sir ko'rsatgan</a:t>
            </a:r>
            <a:endParaRPr lang="en-US" sz="1750" dirty="0"/>
          </a:p>
        </p:txBody>
      </p:sp>
      <p:sp>
        <p:nvSpPr>
          <p:cNvPr id="6" name="Text 3"/>
          <p:cNvSpPr/>
          <p:nvPr/>
        </p:nvSpPr>
        <p:spPr>
          <a:xfrm>
            <a:off x="793790" y="5070158"/>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6F655D"/>
                </a:solidFill>
                <a:latin typeface="Public Sans" pitchFamily="34" charset="0"/>
                <a:ea typeface="Public Sans" pitchFamily="34" charset="-122"/>
                <a:cs typeface="Public Sans" pitchFamily="34" charset="-120"/>
              </a:rPr>
              <a:t>Ko'plab tamoyillar zamonaviy pedagogikada qo'llanilmoqda</a:t>
            </a:r>
            <a:endParaRPr lang="en-US" sz="1750" dirty="0"/>
          </a:p>
        </p:txBody>
      </p:sp>
      <p:sp>
        <p:nvSpPr>
          <p:cNvPr id="7" name="Text 4"/>
          <p:cNvSpPr/>
          <p:nvPr/>
        </p:nvSpPr>
        <p:spPr>
          <a:xfrm>
            <a:off x="793790" y="5875258"/>
            <a:ext cx="3501509" cy="1088708"/>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6F655D"/>
                </a:solidFill>
                <a:latin typeface="Public Sans" pitchFamily="34" charset="0"/>
                <a:ea typeface="Public Sans" pitchFamily="34" charset="-122"/>
                <a:cs typeface="Public Sans" pitchFamily="34" charset="-120"/>
              </a:rPr>
              <a:t>Bilim va axloqning uyg'unligi prinsipi dolzarb bo'lib qolmoqda</a:t>
            </a:r>
            <a:endParaRPr lang="en-US" sz="1750" dirty="0"/>
          </a:p>
        </p:txBody>
      </p:sp>
      <p:sp>
        <p:nvSpPr>
          <p:cNvPr id="8" name="Text 5"/>
          <p:cNvSpPr/>
          <p:nvPr/>
        </p:nvSpPr>
        <p:spPr>
          <a:xfrm>
            <a:off x="4856321" y="2887147"/>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4B6981"/>
                </a:solidFill>
                <a:latin typeface="Playfair Display Semi Bold" pitchFamily="34" charset="0"/>
                <a:ea typeface="Playfair Display Semi Bold" pitchFamily="34" charset="-122"/>
                <a:cs typeface="Playfair Display Semi Bold" pitchFamily="34" charset="-120"/>
              </a:rPr>
              <a:t>Zamonaviy talqin</a:t>
            </a:r>
            <a:endParaRPr lang="en-US" sz="2650" dirty="0"/>
          </a:p>
        </p:txBody>
      </p:sp>
      <p:sp>
        <p:nvSpPr>
          <p:cNvPr id="9" name="Text 6"/>
          <p:cNvSpPr/>
          <p:nvPr/>
        </p:nvSpPr>
        <p:spPr>
          <a:xfrm>
            <a:off x="4856321" y="3539252"/>
            <a:ext cx="3501509" cy="1451610"/>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6F655D"/>
                </a:solidFill>
                <a:latin typeface="Public Sans" pitchFamily="34" charset="0"/>
                <a:ea typeface="Public Sans" pitchFamily="34" charset="-122"/>
                <a:cs typeface="Public Sans" pitchFamily="34" charset="-120"/>
              </a:rPr>
              <a:t>Klassik pedagogik yondashuvlar bugungi ta'lim ehtiyojlariga moslashtirilmoqda</a:t>
            </a:r>
            <a:endParaRPr lang="en-US" sz="1750" dirty="0"/>
          </a:p>
        </p:txBody>
      </p:sp>
      <p:sp>
        <p:nvSpPr>
          <p:cNvPr id="10" name="Text 7"/>
          <p:cNvSpPr/>
          <p:nvPr/>
        </p:nvSpPr>
        <p:spPr>
          <a:xfrm>
            <a:off x="4856321" y="5070158"/>
            <a:ext cx="3501509" cy="1088708"/>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6F655D"/>
                </a:solidFill>
                <a:latin typeface="Public Sans" pitchFamily="34" charset="0"/>
                <a:ea typeface="Public Sans" pitchFamily="34" charset="-122"/>
                <a:cs typeface="Public Sans" pitchFamily="34" charset="-120"/>
              </a:rPr>
              <a:t>Ma'naviy qadriyatlar o'qitish zamonaviy texnologiyalar bilan birlashtirilmoqda</a:t>
            </a:r>
            <a:endParaRPr lang="en-US" sz="1750" dirty="0"/>
          </a:p>
        </p:txBody>
      </p:sp>
      <p:sp>
        <p:nvSpPr>
          <p:cNvPr id="11" name="Text 8"/>
          <p:cNvSpPr/>
          <p:nvPr/>
        </p:nvSpPr>
        <p:spPr>
          <a:xfrm>
            <a:off x="4856321" y="6238161"/>
            <a:ext cx="3501509"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6F655D"/>
                </a:solidFill>
                <a:latin typeface="Public Sans" pitchFamily="34" charset="0"/>
                <a:ea typeface="Public Sans" pitchFamily="34" charset="-122"/>
                <a:cs typeface="Public Sans" pitchFamily="34" charset="-120"/>
              </a:rPr>
              <a:t>Shaxsga yo'naltirilgan ta'lim g'oyalari keng qo'llanilmoqda</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162050"/>
            <a:ext cx="5113377" cy="566976"/>
          </a:xfrm>
          <a:prstGeom prst="rect">
            <a:avLst/>
          </a:prstGeom>
          <a:noFill/>
          <a:ln/>
        </p:spPr>
        <p:txBody>
          <a:bodyPr wrap="none" lIns="0" tIns="0" rIns="0" bIns="0" rtlCol="0" anchor="t"/>
          <a:lstStyle/>
          <a:p>
            <a:pPr algn="l" indent="0" marL="0">
              <a:lnSpc>
                <a:spcPts val="4450"/>
              </a:lnSpc>
              <a:buNone/>
            </a:pPr>
            <a:r>
              <a:rPr lang="en-US" sz="3550" dirty="0">
                <a:solidFill>
                  <a:srgbClr val="4B6981"/>
                </a:solidFill>
                <a:latin typeface="Playfair Display Semi Bold" pitchFamily="34" charset="0"/>
                <a:ea typeface="Playfair Display Semi Bold" pitchFamily="34" charset="-122"/>
                <a:cs typeface="Playfair Display Semi Bold" pitchFamily="34" charset="-120"/>
              </a:rPr>
              <a:t>Amaliy ahamiyat va ta'sir</a:t>
            </a:r>
            <a:endParaRPr lang="en-US" sz="3550" dirty="0"/>
          </a:p>
        </p:txBody>
      </p:sp>
      <p:pic>
        <p:nvPicPr>
          <p:cNvPr id="3" name="Image 0" descr="preencoded.png">    </p:cNvPr>
          <p:cNvPicPr>
            <a:picLocks noChangeAspect="1"/>
          </p:cNvPicPr>
          <p:nvPr/>
        </p:nvPicPr>
        <p:blipFill>
          <a:blip r:embed="rId1"/>
          <a:stretch>
            <a:fillRect/>
          </a:stretch>
        </p:blipFill>
        <p:spPr>
          <a:xfrm>
            <a:off x="793790" y="2182654"/>
            <a:ext cx="4347567" cy="907256"/>
          </a:xfrm>
          <a:prstGeom prst="rect">
            <a:avLst/>
          </a:prstGeom>
        </p:spPr>
      </p:pic>
      <p:sp>
        <p:nvSpPr>
          <p:cNvPr id="4" name="Text 1"/>
          <p:cNvSpPr/>
          <p:nvPr/>
        </p:nvSpPr>
        <p:spPr>
          <a:xfrm>
            <a:off x="1020604" y="331672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Shaxsiy kamolot</a:t>
            </a:r>
            <a:endParaRPr lang="en-US" sz="2200" dirty="0"/>
          </a:p>
        </p:txBody>
      </p:sp>
      <p:sp>
        <p:nvSpPr>
          <p:cNvPr id="5" name="Text 2"/>
          <p:cNvSpPr/>
          <p:nvPr/>
        </p:nvSpPr>
        <p:spPr>
          <a:xfrm>
            <a:off x="1020604" y="3807143"/>
            <a:ext cx="3893939" cy="1451610"/>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Yoshlarda aqliy qobiliyatlar bilan birga axloqiy fazilatlarni ham rivojlantirish orqali uyg'un shaxs shakllantiriladi</a:t>
            </a:r>
            <a:endParaRPr lang="en-US" sz="1750" dirty="0"/>
          </a:p>
        </p:txBody>
      </p:sp>
      <p:pic>
        <p:nvPicPr>
          <p:cNvPr id="6" name="Image 1" descr="preencoded.png">    </p:cNvPr>
          <p:cNvPicPr>
            <a:picLocks noChangeAspect="1"/>
          </p:cNvPicPr>
          <p:nvPr/>
        </p:nvPicPr>
        <p:blipFill>
          <a:blip r:embed="rId2"/>
          <a:stretch>
            <a:fillRect/>
          </a:stretch>
        </p:blipFill>
        <p:spPr>
          <a:xfrm>
            <a:off x="5141357" y="2182654"/>
            <a:ext cx="4347567" cy="907256"/>
          </a:xfrm>
          <a:prstGeom prst="rect">
            <a:avLst/>
          </a:prstGeom>
        </p:spPr>
      </p:pic>
      <p:sp>
        <p:nvSpPr>
          <p:cNvPr id="7" name="Text 3"/>
          <p:cNvSpPr/>
          <p:nvPr/>
        </p:nvSpPr>
        <p:spPr>
          <a:xfrm>
            <a:off x="5368171" y="331672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Ijtimoiy ta'sir</a:t>
            </a:r>
            <a:endParaRPr lang="en-US" sz="2200" dirty="0"/>
          </a:p>
        </p:txBody>
      </p:sp>
      <p:sp>
        <p:nvSpPr>
          <p:cNvPr id="8" name="Text 4"/>
          <p:cNvSpPr/>
          <p:nvPr/>
        </p:nvSpPr>
        <p:spPr>
          <a:xfrm>
            <a:off x="5368171" y="3807143"/>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Jamiyatda adolat, bilimdonlik, axloqiy poklik va ma'naviy boylik qadriyatlarini mustahkamlash</a:t>
            </a:r>
            <a:endParaRPr lang="en-US" sz="1750" dirty="0"/>
          </a:p>
        </p:txBody>
      </p:sp>
      <p:pic>
        <p:nvPicPr>
          <p:cNvPr id="9" name="Image 2" descr="preencoded.png">    </p:cNvPr>
          <p:cNvPicPr>
            <a:picLocks noChangeAspect="1"/>
          </p:cNvPicPr>
          <p:nvPr/>
        </p:nvPicPr>
        <p:blipFill>
          <a:blip r:embed="rId3"/>
          <a:stretch>
            <a:fillRect/>
          </a:stretch>
        </p:blipFill>
        <p:spPr>
          <a:xfrm>
            <a:off x="9488924" y="2182654"/>
            <a:ext cx="4347567" cy="907256"/>
          </a:xfrm>
          <a:prstGeom prst="rect">
            <a:avLst/>
          </a:prstGeom>
        </p:spPr>
      </p:pic>
      <p:sp>
        <p:nvSpPr>
          <p:cNvPr id="10" name="Text 5"/>
          <p:cNvSpPr/>
          <p:nvPr/>
        </p:nvSpPr>
        <p:spPr>
          <a:xfrm>
            <a:off x="9715738" y="3316724"/>
            <a:ext cx="3111222" cy="354330"/>
          </a:xfrm>
          <a:prstGeom prst="rect">
            <a:avLst/>
          </a:prstGeom>
          <a:noFill/>
          <a:ln/>
        </p:spPr>
        <p:txBody>
          <a:bodyPr wrap="none" lIns="0" tIns="0" rIns="0" bIns="0" rtlCol="0" anchor="t"/>
          <a:lstStyle/>
          <a:p>
            <a:pPr algn="l" indent="0" marL="0">
              <a:lnSpc>
                <a:spcPts val="2750"/>
              </a:lnSpc>
              <a:buNone/>
            </a:pPr>
            <a:r>
              <a:rPr lang="en-US" sz="2200" dirty="0">
                <a:solidFill>
                  <a:srgbClr val="6F655D"/>
                </a:solidFill>
                <a:latin typeface="Playfair Display Semi Bold" pitchFamily="34" charset="0"/>
                <a:ea typeface="Playfair Display Semi Bold" pitchFamily="34" charset="-122"/>
                <a:cs typeface="Playfair Display Semi Bold" pitchFamily="34" charset="-120"/>
              </a:rPr>
              <a:t>Kelajak uchun poydevor</a:t>
            </a:r>
            <a:endParaRPr lang="en-US" sz="2200" dirty="0"/>
          </a:p>
        </p:txBody>
      </p:sp>
      <p:sp>
        <p:nvSpPr>
          <p:cNvPr id="11" name="Text 6"/>
          <p:cNvSpPr/>
          <p:nvPr/>
        </p:nvSpPr>
        <p:spPr>
          <a:xfrm>
            <a:off x="9715738" y="3807143"/>
            <a:ext cx="3893939" cy="1088708"/>
          </a:xfrm>
          <a:prstGeom prst="rect">
            <a:avLst/>
          </a:prstGeom>
          <a:noFill/>
          <a:ln/>
        </p:spPr>
        <p:txBody>
          <a:bodyPr wrap="square" lIns="0" tIns="0" rIns="0" bIns="0" rtlCol="0" anchor="t"/>
          <a:lstStyle/>
          <a:p>
            <a:pPr algn="l" indent="0" marL="0">
              <a:lnSpc>
                <a:spcPts val="2850"/>
              </a:lnSpc>
              <a:buNone/>
            </a:pPr>
            <a:r>
              <a:rPr lang="en-US" sz="1750" dirty="0">
                <a:solidFill>
                  <a:srgbClr val="6F655D"/>
                </a:solidFill>
                <a:latin typeface="Public Sans" pitchFamily="34" charset="0"/>
                <a:ea typeface="Public Sans" pitchFamily="34" charset="-122"/>
                <a:cs typeface="Public Sans" pitchFamily="34" charset="-120"/>
              </a:rPr>
              <a:t>Yosh avlodni ta'lim va tarbiya orqali o'z xalqi va insoniyat uchun foydali shaxs sifatida voyaga yetkazish</a:t>
            </a:r>
            <a:endParaRPr lang="en-US" sz="1750" dirty="0"/>
          </a:p>
        </p:txBody>
      </p:sp>
      <p:sp>
        <p:nvSpPr>
          <p:cNvPr id="12" name="Shape 7"/>
          <p:cNvSpPr/>
          <p:nvPr/>
        </p:nvSpPr>
        <p:spPr>
          <a:xfrm>
            <a:off x="793790" y="5740718"/>
            <a:ext cx="13042821" cy="1326713"/>
          </a:xfrm>
          <a:prstGeom prst="roundRect">
            <a:avLst>
              <a:gd name="adj" fmla="val 7181"/>
            </a:avLst>
          </a:prstGeom>
          <a:solidFill>
            <a:srgbClr val="E6CCCC"/>
          </a:solidFill>
          <a:ln/>
        </p:spPr>
      </p:sp>
      <p:pic>
        <p:nvPicPr>
          <p:cNvPr id="13" name="Image 3" descr="preencoded.png">    </p:cNvPr>
          <p:cNvPicPr>
            <a:picLocks noChangeAspect="1"/>
          </p:cNvPicPr>
          <p:nvPr/>
        </p:nvPicPr>
        <p:blipFill>
          <a:blip r:embed="rId4"/>
          <a:stretch>
            <a:fillRect/>
          </a:stretch>
        </p:blipFill>
        <p:spPr>
          <a:xfrm>
            <a:off x="1020604" y="6084808"/>
            <a:ext cx="283488" cy="226814"/>
          </a:xfrm>
          <a:prstGeom prst="rect">
            <a:avLst/>
          </a:prstGeom>
        </p:spPr>
      </p:pic>
      <p:sp>
        <p:nvSpPr>
          <p:cNvPr id="14" name="Text 8"/>
          <p:cNvSpPr/>
          <p:nvPr/>
        </p:nvSpPr>
        <p:spPr>
          <a:xfrm>
            <a:off x="1530906" y="6024205"/>
            <a:ext cx="12078891" cy="725805"/>
          </a:xfrm>
          <a:prstGeom prst="rect">
            <a:avLst/>
          </a:prstGeom>
          <a:noFill/>
          <a:ln/>
        </p:spPr>
        <p:txBody>
          <a:bodyPr wrap="square" lIns="0" tIns="0" rIns="0" bIns="0" rtlCol="0" anchor="t"/>
          <a:lstStyle/>
          <a:p>
            <a:pPr algn="l" indent="0" marL="0">
              <a:lnSpc>
                <a:spcPts val="2850"/>
              </a:lnSpc>
              <a:buNone/>
            </a:pPr>
            <a:r>
              <a:rPr lang="en-US" sz="1750" dirty="0">
                <a:solidFill>
                  <a:srgbClr val="000000"/>
                </a:solidFill>
                <a:latin typeface="Public Sans" pitchFamily="34" charset="0"/>
                <a:ea typeface="Public Sans" pitchFamily="34" charset="-122"/>
                <a:cs typeface="Public Sans" pitchFamily="34" charset="-120"/>
              </a:rPr>
              <a:t>Sharq pedagogik ta'limotining amaliy ahamiyati shundaki, u faqat nazariy qarashlar emas, balki hayotda qo'llanishi mumkin bo'lgan konkret tarbiya usullari tizimini taqdim etadi.</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2025-10-17T18:00:45Z</dcterms:created>
  <dcterms:modified xsi:type="dcterms:W3CDTF">2025-10-17T18:00:45Z</dcterms:modified>
</cp:coreProperties>
</file>